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6"/>
  </p:notesMasterIdLst>
  <p:sldIdLst>
    <p:sldId id="4519" r:id="rId5"/>
    <p:sldId id="5030" r:id="rId6"/>
    <p:sldId id="5104" r:id="rId7"/>
    <p:sldId id="351" r:id="rId8"/>
    <p:sldId id="5100" r:id="rId9"/>
    <p:sldId id="5105" r:id="rId10"/>
    <p:sldId id="5193" r:id="rId11"/>
    <p:sldId id="5092" r:id="rId12"/>
    <p:sldId id="5014" r:id="rId13"/>
    <p:sldId id="5106" r:id="rId14"/>
    <p:sldId id="4502" r:id="rId15"/>
    <p:sldId id="4486" r:id="rId16"/>
    <p:sldId id="262" r:id="rId17"/>
    <p:sldId id="5108" r:id="rId18"/>
    <p:sldId id="4475" r:id="rId19"/>
    <p:sldId id="286" r:id="rId20"/>
    <p:sldId id="5120" r:id="rId21"/>
    <p:sldId id="4477" r:id="rId22"/>
    <p:sldId id="4478" r:id="rId23"/>
    <p:sldId id="4476" r:id="rId24"/>
    <p:sldId id="4498" r:id="rId25"/>
    <p:sldId id="4488" r:id="rId26"/>
    <p:sldId id="4496" r:id="rId27"/>
    <p:sldId id="4497" r:id="rId28"/>
    <p:sldId id="4501" r:id="rId29"/>
    <p:sldId id="4479" r:id="rId30"/>
    <p:sldId id="4499" r:id="rId31"/>
    <p:sldId id="4492" r:id="rId32"/>
    <p:sldId id="4493" r:id="rId33"/>
    <p:sldId id="259" r:id="rId34"/>
    <p:sldId id="5114" r:id="rId35"/>
    <p:sldId id="260" r:id="rId36"/>
    <p:sldId id="281" r:id="rId37"/>
    <p:sldId id="279" r:id="rId38"/>
    <p:sldId id="282" r:id="rId39"/>
    <p:sldId id="5113" r:id="rId40"/>
    <p:sldId id="4480" r:id="rId41"/>
    <p:sldId id="283" r:id="rId42"/>
    <p:sldId id="5151" r:id="rId43"/>
    <p:sldId id="5123" r:id="rId44"/>
    <p:sldId id="284" r:id="rId45"/>
    <p:sldId id="261" r:id="rId46"/>
    <p:sldId id="5111" r:id="rId47"/>
    <p:sldId id="5115" r:id="rId48"/>
    <p:sldId id="5119" r:id="rId49"/>
    <p:sldId id="5116" r:id="rId50"/>
    <p:sldId id="5213" r:id="rId51"/>
    <p:sldId id="285" r:id="rId52"/>
    <p:sldId id="5152" r:id="rId53"/>
    <p:sldId id="5118" r:id="rId54"/>
    <p:sldId id="5117" r:id="rId55"/>
    <p:sldId id="5214" r:id="rId56"/>
    <p:sldId id="5194" r:id="rId57"/>
    <p:sldId id="5201" r:id="rId58"/>
    <p:sldId id="5195" r:id="rId59"/>
    <p:sldId id="5121" r:id="rId60"/>
    <p:sldId id="4503" r:id="rId61"/>
    <p:sldId id="5209" r:id="rId62"/>
    <p:sldId id="5110" r:id="rId63"/>
    <p:sldId id="4516" r:id="rId64"/>
    <p:sldId id="5198" r:id="rId6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 Chojnacki" initials="AC" lastIdx="37" clrIdx="0">
    <p:extLst>
      <p:ext uri="{19B8F6BF-5375-455C-9EA6-DF929625EA0E}">
        <p15:presenceInfo xmlns:p15="http://schemas.microsoft.com/office/powerpoint/2012/main" userId="S::adam.chojnacki@thermacell.net::008d8212-ebf2-457a-8e74-c3d7ef661bf0" providerId="AD"/>
      </p:ext>
    </p:extLst>
  </p:cmAuthor>
  <p:cmAuthor id="2" name="Alex Emmanuele" initials="AE" lastIdx="17" clrIdx="1">
    <p:extLst>
      <p:ext uri="{19B8F6BF-5375-455C-9EA6-DF929625EA0E}">
        <p15:presenceInfo xmlns:p15="http://schemas.microsoft.com/office/powerpoint/2012/main" userId="S::alex.emmanuele@thermacell.net::1c94f17e-38fb-4966-a487-64e425eb9bab" providerId="AD"/>
      </p:ext>
    </p:extLst>
  </p:cmAuthor>
  <p:cmAuthor id="3" name="allegra" initials="a" lastIdx="5" clrIdx="2">
    <p:extLst>
      <p:ext uri="{19B8F6BF-5375-455C-9EA6-DF929625EA0E}">
        <p15:presenceInfo xmlns:p15="http://schemas.microsoft.com/office/powerpoint/2012/main" userId="allegra" providerId="None"/>
      </p:ext>
    </p:extLst>
  </p:cmAuthor>
  <p:cmAuthor id="4" name="Allegra Lowitt" initials="AL" lastIdx="18" clrIdx="3">
    <p:extLst>
      <p:ext uri="{19B8F6BF-5375-455C-9EA6-DF929625EA0E}">
        <p15:presenceInfo xmlns:p15="http://schemas.microsoft.com/office/powerpoint/2012/main" userId="S::allegra@thermacell.net::4bcbc39e-f1a5-4f37-80ec-f6b82be627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7010"/>
    <a:srgbClr val="848484"/>
    <a:srgbClr val="006666"/>
    <a:srgbClr val="FFFF00"/>
    <a:srgbClr val="FF00FF"/>
    <a:srgbClr val="CBFBD8"/>
    <a:srgbClr val="2AE657"/>
    <a:srgbClr val="CCEDF9"/>
    <a:srgbClr val="2BB4E5"/>
    <a:srgbClr val="C8BC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681" autoAdjust="0"/>
  </p:normalViewPr>
  <p:slideViewPr>
    <p:cSldViewPr snapToGrid="0">
      <p:cViewPr varScale="1">
        <p:scale>
          <a:sx n="61" d="100"/>
          <a:sy n="61" d="100"/>
        </p:scale>
        <p:origin x="852" y="48"/>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17:13:59.251"/>
    </inkml:context>
    <inkml:brush xml:id="br0">
      <inkml:brushProperty name="width" value="0.1" units="cm"/>
      <inkml:brushProperty name="height" value="0.1" units="cm"/>
      <inkml:brushProperty name="color" value="#E71224"/>
    </inkml:brush>
  </inkml:definitions>
  <inkml:trace contextRef="#ctx0" brushRef="#br0">55 711 24575,'0'-43'0,"-1"0"0,-3 1 0,-1-1 0,-18-69 0,15 73 0,2-2 0,2 1 0,1 0 0,3-1 0,7-70 0,10 16-1365,-14 75-5461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17:14:21.883"/>
    </inkml:context>
    <inkml:brush xml:id="br0">
      <inkml:brushProperty name="width" value="0.1" units="cm"/>
      <inkml:brushProperty name="height" value="0.1" units="cm"/>
      <inkml:brushProperty name="color" value="#E71224"/>
    </inkml:brush>
  </inkml:definitions>
  <inkml:trace contextRef="#ctx0" brushRef="#br0">5107 1 24575,'-7'0'0,"0"0"0,1 0 0,-1 1 0,0 0 0,0 0 0,1 1 0,-1 0 0,1 0 0,-1 1 0,-7 3 0,5 0 0,0 1 0,1 0 0,-1 0 0,1 0 0,-11 15 0,-4 7 0,1 1 0,2 1 0,1 0 0,1 2 0,2 0 0,1 1 0,-10 38 0,-17 18 0,30-68 0,1 0 0,1 1 0,-10 33 0,18-47 0,0 0 0,-1 1 0,-1-2 0,1 1 0,-1 0 0,-1-1 0,0 0 0,0 0 0,0 0 0,-1 0 0,0-1 0,-1 0 0,1 0 0,-2-1 0,1 0 0,0 0 0,-1-1 0,0 0 0,-1 0 0,1-1 0,-1 0 0,1 0 0,-1-1 0,-1 0 0,1-1 0,0 0 0,-15 2 0,-37 1 0,50-5 0,0 0 0,0 1 0,0 0 0,0 1 0,0 0 0,0 1 0,1 0 0,-1 1 0,1 0 0,0 0 0,-12 8 0,-61 40 0,-25 18 0,89-57 0,0-2 0,-1 0 0,-36 14 0,-31 17 0,-54 57 0,97-66 0,-86 80 0,66-52 0,-168 129 0,198-158 0,-36 31 0,64-59 0,0 0 0,0 0 0,0 1 0,0 0 0,1 0 0,0 0 0,0 1 0,0 0 0,1-1 0,0 2 0,0-1 0,0 0 0,1 1 0,0 0 0,0 0 0,1 0 0,-4 13 0,-27 252 0,27-255 0,0 0 0,-1 0 0,-1-1 0,0 0 0,-2 0 0,1-1 0,-2 0 0,-12 14 0,1-1 0,-58 82 0,-150 159 0,199-241 0,-49 34 0,-9 7 0,57-43 0,-68 41 0,0-1 0,49-32 0,-2-2 0,-1-2 0,-84 33 0,8-15 0,83-33 0,1 3 0,-81 42 0,-6 6 0,71-37 0,-20 13 0,-98 66 0,123-52 0,-194 119 0,207-143 0,20-17 0,-46 23 0,-3 1 0,-210 142 0,209-130 0,-83 75 0,151-119 0,0 0 0,1 0 0,0 1 0,0 0 0,0 0 0,-5 16 0,-3 2 0,5-8 0,0 0 0,1 0 0,1 0 0,1 1 0,1 0 0,0 0 0,2 1 0,0-1 0,1 1 0,1-1 0,2 27 0,-1-42 0,0 1 0,0-1 0,1 0 0,-1 0 0,1 1 0,0-1 0,0 0 0,0 0 0,0-1 0,1 1 0,0 0 0,0-1 0,0 0 0,0 1 0,0-1 0,0 0 0,1-1 0,0 1 0,-1-1 0,1 1 0,0-1 0,0 0 0,1-1 0,-1 1 0,0-1 0,0 1 0,10 0 0,9 2 0,1-1 0,0 0 0,45-3 0,-57 0 0,1526-4 0,-823 6 0,-637 2 0,91 15 0,-1 0 0,39-1 0,430 19 0,-581-37 0,413 12 0,-172 13 0,232 9 0,2264-36 0,-2545-13 0,-116 5 0,-16 0 0,90-3 0,-190 13 0,109 0 0,159-19 0,-42-32 0,-56 9 0,-98 29 0,-46 8 0,50-13 0,226-85 0,-214 80 0,-57 14 0,48-16 0,140-60 0,-212 79 0,1 2 0,0 0 0,40-1 0,14-1 0,-52 1 0,0-1 0,28-11 0,32-7 0,-63 20 0,0 1 0,0 2 0,0 0 0,0 1 0,0 1 0,42 9 0,-19 0 0,-2 2 0,59 25 0,-71-25 0,0-2 0,1-1 0,0-1 0,1-2 0,0-1 0,-1-2 0,41-2 0,83-3 0,246 29 0,-226-10 0,316-9 0,-275-11 0,-52 3 0,977-19 0,-156-14 0,-322 13 0,-198-25 0,-5-33 0,324-36 0,-691 109 0,144-19 0,-141 12 0,166 0 0,64-8 0,-188 6 0,163 5 0,-7 1 0,733-9 0,-660 20 0,1031-3 0,-1384-1 0,-1 0 0,1 0 0,-1-2 0,1 0 0,-1 0 0,0-2 0,18-7 0,-30 11 0,-1-1 0,0 1 0,0-1 0,0 0 0,0 0 0,0 0 0,-1 0 0,1 0 0,0 0 0,-1 0 0,0 0 0,1-1 0,-1 1 0,0 0 0,0-1 0,0 1 0,-1-1 0,1 1 0,-1-1 0,1 0 0,-1 1 0,0-1 0,0 0 0,0 1 0,0-1 0,0 1 0,-1-1 0,1 0 0,-1 1 0,0-1 0,-1-4 0,-4-9 0,-1-1 0,-1 1 0,-15-26 0,11 21 0,-2-3 0,-1 2 0,-2-1 0,0 2 0,-22-20 0,-12-17 0,23 28 0,0 0 0,-3 2 0,-34-26 0,-109-66 0,81 58 0,-6 1 0,-2 5 0,-130-52 0,56 23 0,132 63 0,1-2 0,0-2 0,-38-33 0,33 24 0,-78-44 0,-167-88 0,214 120 0,19 13 0,-276-169 0,303 181 0,-36-35 0,6 6 0,-146-111 0,190 147 45,1 0-1,-26-29 1,-16-14-1544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17:14:23.594"/>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17:15:13.977"/>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6C2C9E2-097A-42EF-8847-B63CD2F34625}" type="datetimeFigureOut">
              <a:rPr lang="en-US" smtClean="0"/>
              <a:t>8/11/2022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A6FBE19-C32D-452B-9B5C-430DB34F94A4}" type="slidenum">
              <a:rPr lang="en-US" smtClean="0"/>
              <a:t>‹#›</a:t>
            </a:fld>
            <a:endParaRPr lang="en-US"/>
          </a:p>
        </p:txBody>
      </p:sp>
    </p:spTree>
    <p:extLst>
      <p:ext uri="{BB962C8B-B14F-4D97-AF65-F5344CB8AC3E}">
        <p14:creationId xmlns:p14="http://schemas.microsoft.com/office/powerpoint/2010/main" val="1495782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say the next level, for Thermacell we mean</a:t>
            </a:r>
          </a:p>
          <a:p>
            <a:r>
              <a:rPr lang="en-US" dirty="0"/>
              <a:t>-Taking our highly effective mosquito repellent and </a:t>
            </a:r>
            <a:endParaRPr lang="en-US" dirty="0">
              <a:cs typeface="Calibri"/>
            </a:endParaRPr>
          </a:p>
          <a:p>
            <a:r>
              <a:rPr lang="en-US" dirty="0"/>
              <a:t>-1. Making a larger zone of protection</a:t>
            </a:r>
            <a:endParaRPr lang="en-US" dirty="0">
              <a:cs typeface="Calibri"/>
            </a:endParaRPr>
          </a:p>
          <a:p>
            <a:r>
              <a:rPr lang="en-US" dirty="0"/>
              <a:t>-2. Providing long lasting protection</a:t>
            </a:r>
            <a:endParaRPr lang="en-US" dirty="0">
              <a:cs typeface="Calibri"/>
            </a:endParaRPr>
          </a:p>
          <a:p>
            <a:r>
              <a:rPr lang="en-US" dirty="0"/>
              <a:t>-3. Making it easy for the consumer – so easy they don’t ever have to think about it.</a:t>
            </a:r>
            <a:endParaRPr lang="en-US" dirty="0">
              <a:cs typeface="Calibri"/>
            </a:endParaRPr>
          </a:p>
          <a:p>
            <a:r>
              <a:rPr lang="en-US" dirty="0">
                <a:cs typeface="Calibri"/>
              </a:rPr>
              <a:t>We've been working on this for the past 3 years</a:t>
            </a:r>
          </a:p>
          <a:p>
            <a:endParaRPr lang="en-US" dirty="0">
              <a:cs typeface="Calibri"/>
            </a:endParaRPr>
          </a:p>
        </p:txBody>
      </p:sp>
      <p:sp>
        <p:nvSpPr>
          <p:cNvPr id="4" name="Slide Number Placeholder 3"/>
          <p:cNvSpPr>
            <a:spLocks noGrp="1"/>
          </p:cNvSpPr>
          <p:nvPr>
            <p:ph type="sldNum" sz="quarter" idx="5"/>
          </p:nvPr>
        </p:nvSpPr>
        <p:spPr/>
        <p:txBody>
          <a:bodyPr/>
          <a:lstStyle/>
          <a:p>
            <a:fld id="{8A6FBE19-C32D-452B-9B5C-430DB34F94A4}" type="slidenum">
              <a:rPr lang="en-US" smtClean="0"/>
              <a:t>2</a:t>
            </a:fld>
            <a:endParaRPr lang="en-US"/>
          </a:p>
        </p:txBody>
      </p:sp>
    </p:spTree>
    <p:extLst>
      <p:ext uri="{BB962C8B-B14F-4D97-AF65-F5344CB8AC3E}">
        <p14:creationId xmlns:p14="http://schemas.microsoft.com/office/powerpoint/2010/main" val="825916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Move through this faster…</a:t>
            </a:r>
          </a:p>
        </p:txBody>
      </p:sp>
      <p:sp>
        <p:nvSpPr>
          <p:cNvPr id="4" name="Slide Number Placeholder 3"/>
          <p:cNvSpPr>
            <a:spLocks noGrp="1"/>
          </p:cNvSpPr>
          <p:nvPr>
            <p:ph type="sldNum" sz="quarter" idx="5"/>
          </p:nvPr>
        </p:nvSpPr>
        <p:spPr/>
        <p:txBody>
          <a:bodyPr/>
          <a:lstStyle/>
          <a:p>
            <a:fld id="{333E087A-B31F-4F39-97C1-34048FB824E6}" type="slidenum">
              <a:rPr lang="en-US" smtClean="0"/>
              <a:t>13</a:t>
            </a:fld>
            <a:endParaRPr lang="en-US"/>
          </a:p>
        </p:txBody>
      </p:sp>
    </p:spTree>
    <p:extLst>
      <p:ext uri="{BB962C8B-B14F-4D97-AF65-F5344CB8AC3E}">
        <p14:creationId xmlns:p14="http://schemas.microsoft.com/office/powerpoint/2010/main" val="2871469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All parts are made to last – die cast, high quality, premium look and feel; </a:t>
            </a:r>
          </a:p>
          <a:p>
            <a:endParaRPr lang="en-US" dirty="0"/>
          </a:p>
        </p:txBody>
      </p:sp>
      <p:sp>
        <p:nvSpPr>
          <p:cNvPr id="4" name="Slide Number Placeholder 3"/>
          <p:cNvSpPr>
            <a:spLocks noGrp="1"/>
          </p:cNvSpPr>
          <p:nvPr>
            <p:ph type="sldNum" sz="quarter" idx="5"/>
          </p:nvPr>
        </p:nvSpPr>
        <p:spPr/>
        <p:txBody>
          <a:bodyPr/>
          <a:lstStyle/>
          <a:p>
            <a:fld id="{8A6FBE19-C32D-452B-9B5C-430DB34F94A4}" type="slidenum">
              <a:rPr lang="en-US" smtClean="0"/>
              <a:t>14</a:t>
            </a:fld>
            <a:endParaRPr lang="en-US"/>
          </a:p>
        </p:txBody>
      </p:sp>
    </p:spTree>
    <p:extLst>
      <p:ext uri="{BB962C8B-B14F-4D97-AF65-F5344CB8AC3E}">
        <p14:creationId xmlns:p14="http://schemas.microsoft.com/office/powerpoint/2010/main" val="3527972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087A-B31F-4F39-97C1-34048FB824E6}" type="slidenum">
              <a:rPr lang="en-US" smtClean="0"/>
              <a:t>16</a:t>
            </a:fld>
            <a:endParaRPr lang="en-US"/>
          </a:p>
        </p:txBody>
      </p:sp>
    </p:spTree>
    <p:extLst>
      <p:ext uri="{BB962C8B-B14F-4D97-AF65-F5344CB8AC3E}">
        <p14:creationId xmlns:p14="http://schemas.microsoft.com/office/powerpoint/2010/main" val="142666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087A-B31F-4F39-97C1-34048FB824E6}" type="slidenum">
              <a:rPr lang="en-US" smtClean="0"/>
              <a:t>17</a:t>
            </a:fld>
            <a:endParaRPr lang="en-US"/>
          </a:p>
        </p:txBody>
      </p:sp>
    </p:spTree>
    <p:extLst>
      <p:ext uri="{BB962C8B-B14F-4D97-AF65-F5344CB8AC3E}">
        <p14:creationId xmlns:p14="http://schemas.microsoft.com/office/powerpoint/2010/main" val="319457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let’s establish the dimensions. We’ve assessed the dimensions to be 12 x 18. Not a huge area, which is great, because we can cover the whole deck. </a:t>
            </a:r>
          </a:p>
          <a:p>
            <a:r>
              <a:rPr lang="en-US"/>
              <a:t>Next, determine where the outdoor outlets are, we see there are two</a:t>
            </a:r>
          </a:p>
          <a:p>
            <a:r>
              <a:rPr lang="en-US"/>
              <a:t>After, let’s choose where to place the Smart hub, let’s choose on the deck since it seems to be easier. </a:t>
            </a:r>
          </a:p>
          <a:p>
            <a:r>
              <a:rPr lang="en-US"/>
              <a:t>Lay out where we might place repellers, staggered so that the whole deck is covered. 1 by the stairs, the second in the middle front of the deck, and the third in the middle side. That will keep the doors clear as well. </a:t>
            </a:r>
          </a:p>
          <a:p>
            <a:r>
              <a:rPr lang="en-US"/>
              <a:t>Then assess how we will lay out cables, there is plenty of cable so distance isn’t an issue, but since we want to keep things linear and untangled, we see that the HUB placement isn’t as simple as we thought. We should move it to the back outlet, It will keep cabling off the deck, and we won’t have to double back at any point. </a:t>
            </a:r>
          </a:p>
          <a:p>
            <a:r>
              <a:rPr lang="en-US"/>
              <a:t>So we move the Hub to the back, and then can successfully cable the repellers in a single line. </a:t>
            </a:r>
          </a:p>
          <a:p>
            <a:r>
              <a:rPr lang="en-US"/>
              <a:t>At this point, we’ve established the number and location of repellers, time to have the conversation with the homeowner, “How do we want to mount them?” The two options for decks are the universal mount, included with each repeller, and the hardscape base, which is a separate accessory. Using the universal mount is clean, low profile, but more permanent – install with two deck screws - may not be preferred for wood like IPE and other expensive hardwoods. The base is easy and moveable, which is great. Ultimately up to the homeowner how they want this to be installed. </a:t>
            </a:r>
          </a:p>
        </p:txBody>
      </p:sp>
      <p:sp>
        <p:nvSpPr>
          <p:cNvPr id="4" name="Slide Number Placeholder 3"/>
          <p:cNvSpPr>
            <a:spLocks noGrp="1"/>
          </p:cNvSpPr>
          <p:nvPr>
            <p:ph type="sldNum" sz="quarter" idx="5"/>
          </p:nvPr>
        </p:nvSpPr>
        <p:spPr/>
        <p:txBody>
          <a:bodyPr/>
          <a:lstStyle/>
          <a:p>
            <a:fld id="{333E087A-B31F-4F39-97C1-34048FB824E6}" type="slidenum">
              <a:rPr lang="en-US" smtClean="0"/>
              <a:t>18</a:t>
            </a:fld>
            <a:endParaRPr lang="en-US"/>
          </a:p>
        </p:txBody>
      </p:sp>
    </p:spTree>
    <p:extLst>
      <p:ext uri="{BB962C8B-B14F-4D97-AF65-F5344CB8AC3E}">
        <p14:creationId xmlns:p14="http://schemas.microsoft.com/office/powerpoint/2010/main" val="3554794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backyard looks a little different than a simple deck or patio. How should we approach it? Here are the dimensions, what other considerations are there? ANIMATION FOR LIST</a:t>
            </a:r>
          </a:p>
          <a:p>
            <a:r>
              <a:rPr lang="en-US"/>
              <a:t>Sometimes the shortest path isn’t the most direct. </a:t>
            </a:r>
          </a:p>
          <a:p>
            <a:r>
              <a:rPr lang="en-US"/>
              <a:t>Now notice that the repellers on the right are close to the fence? Nearly half the area of protection for those repellers isn’t in the usable backyard. They would have to be anchored into the pea stone, which will be difficult. Additionally, the homeowner might have kids that they don’t want running and kicking over repellers. So what is a different approach we can take to make it cleaner and more efficient? NEXT SLIDE</a:t>
            </a:r>
          </a:p>
          <a:p>
            <a:endParaRPr lang="en-US"/>
          </a:p>
        </p:txBody>
      </p:sp>
      <p:sp>
        <p:nvSpPr>
          <p:cNvPr id="4" name="Slide Number Placeholder 3"/>
          <p:cNvSpPr>
            <a:spLocks noGrp="1"/>
          </p:cNvSpPr>
          <p:nvPr>
            <p:ph type="sldNum" sz="quarter" idx="5"/>
          </p:nvPr>
        </p:nvSpPr>
        <p:spPr/>
        <p:txBody>
          <a:bodyPr/>
          <a:lstStyle/>
          <a:p>
            <a:fld id="{333E087A-B31F-4F39-97C1-34048FB824E6}" type="slidenum">
              <a:rPr lang="en-US" smtClean="0"/>
              <a:t>20</a:t>
            </a:fld>
            <a:endParaRPr lang="en-US"/>
          </a:p>
        </p:txBody>
      </p:sp>
    </p:spTree>
    <p:extLst>
      <p:ext uri="{BB962C8B-B14F-4D97-AF65-F5344CB8AC3E}">
        <p14:creationId xmlns:p14="http://schemas.microsoft.com/office/powerpoint/2010/main" val="2647825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the same checklist, we can get a very different result.</a:t>
            </a:r>
          </a:p>
          <a:p>
            <a:r>
              <a:rPr lang="en-US"/>
              <a:t>Don’t need to have a continuous zone – focus on the traffic areas – table and chairs. </a:t>
            </a:r>
          </a:p>
          <a:p>
            <a:endParaRPr lang="en-US"/>
          </a:p>
        </p:txBody>
      </p:sp>
      <p:sp>
        <p:nvSpPr>
          <p:cNvPr id="4" name="Slide Number Placeholder 3"/>
          <p:cNvSpPr>
            <a:spLocks noGrp="1"/>
          </p:cNvSpPr>
          <p:nvPr>
            <p:ph type="sldNum" sz="quarter" idx="5"/>
          </p:nvPr>
        </p:nvSpPr>
        <p:spPr/>
        <p:txBody>
          <a:bodyPr/>
          <a:lstStyle/>
          <a:p>
            <a:fld id="{333E087A-B31F-4F39-97C1-34048FB824E6}" type="slidenum">
              <a:rPr lang="en-US" smtClean="0"/>
              <a:t>21</a:t>
            </a:fld>
            <a:endParaRPr lang="en-US"/>
          </a:p>
        </p:txBody>
      </p:sp>
    </p:spTree>
    <p:extLst>
      <p:ext uri="{BB962C8B-B14F-4D97-AF65-F5344CB8AC3E}">
        <p14:creationId xmlns:p14="http://schemas.microsoft.com/office/powerpoint/2010/main" val="647601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it’s your turn – Let’s assess the backyard, what spaces are clearly used and likely to be areas we want to protect. </a:t>
            </a:r>
          </a:p>
          <a:p>
            <a:r>
              <a:rPr lang="en-US"/>
              <a:t>Let’s find the dimensions…</a:t>
            </a:r>
          </a:p>
          <a:p>
            <a:endParaRPr lang="en-US"/>
          </a:p>
        </p:txBody>
      </p:sp>
      <p:sp>
        <p:nvSpPr>
          <p:cNvPr id="4" name="Slide Number Placeholder 3"/>
          <p:cNvSpPr>
            <a:spLocks noGrp="1"/>
          </p:cNvSpPr>
          <p:nvPr>
            <p:ph type="sldNum" sz="quarter" idx="5"/>
          </p:nvPr>
        </p:nvSpPr>
        <p:spPr/>
        <p:txBody>
          <a:bodyPr/>
          <a:lstStyle/>
          <a:p>
            <a:fld id="{333E087A-B31F-4F39-97C1-34048FB824E6}" type="slidenum">
              <a:rPr lang="en-US" smtClean="0"/>
              <a:t>22</a:t>
            </a:fld>
            <a:endParaRPr lang="en-US"/>
          </a:p>
        </p:txBody>
      </p:sp>
    </p:spTree>
    <p:extLst>
      <p:ext uri="{BB962C8B-B14F-4D97-AF65-F5344CB8AC3E}">
        <p14:creationId xmlns:p14="http://schemas.microsoft.com/office/powerpoint/2010/main" val="3387505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dimensions you took – and the three accessible GFCI outlets you’ve found.</a:t>
            </a:r>
          </a:p>
          <a:p>
            <a:r>
              <a:rPr lang="en-US" dirty="0"/>
              <a:t>SKIP NEXT SLIDE IF PROS SHARE THEIR EXAMPLES</a:t>
            </a:r>
          </a:p>
        </p:txBody>
      </p:sp>
      <p:sp>
        <p:nvSpPr>
          <p:cNvPr id="4" name="Slide Number Placeholder 3"/>
          <p:cNvSpPr>
            <a:spLocks noGrp="1"/>
          </p:cNvSpPr>
          <p:nvPr>
            <p:ph type="sldNum" sz="quarter" idx="5"/>
          </p:nvPr>
        </p:nvSpPr>
        <p:spPr/>
        <p:txBody>
          <a:bodyPr/>
          <a:lstStyle/>
          <a:p>
            <a:fld id="{333E087A-B31F-4F39-97C1-34048FB824E6}" type="slidenum">
              <a:rPr lang="en-US" smtClean="0"/>
              <a:t>23</a:t>
            </a:fld>
            <a:endParaRPr lang="en-US"/>
          </a:p>
        </p:txBody>
      </p:sp>
    </p:spTree>
    <p:extLst>
      <p:ext uri="{BB962C8B-B14F-4D97-AF65-F5344CB8AC3E}">
        <p14:creationId xmlns:p14="http://schemas.microsoft.com/office/powerpoint/2010/main" val="300827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 the homeowner – E.g. Repeller 2 is in a major walkway, ensure that you accent, not impede, how they use their space.</a:t>
            </a:r>
          </a:p>
        </p:txBody>
      </p:sp>
      <p:sp>
        <p:nvSpPr>
          <p:cNvPr id="4" name="Slide Number Placeholder 3"/>
          <p:cNvSpPr>
            <a:spLocks noGrp="1"/>
          </p:cNvSpPr>
          <p:nvPr>
            <p:ph type="sldNum" sz="quarter" idx="5"/>
          </p:nvPr>
        </p:nvSpPr>
        <p:spPr/>
        <p:txBody>
          <a:bodyPr/>
          <a:lstStyle/>
          <a:p>
            <a:fld id="{8A6FBE19-C32D-452B-9B5C-430DB34F94A4}" type="slidenum">
              <a:rPr lang="en-US" smtClean="0"/>
              <a:t>28</a:t>
            </a:fld>
            <a:endParaRPr lang="en-US"/>
          </a:p>
        </p:txBody>
      </p:sp>
    </p:spTree>
    <p:extLst>
      <p:ext uri="{BB962C8B-B14F-4D97-AF65-F5344CB8AC3E}">
        <p14:creationId xmlns:p14="http://schemas.microsoft.com/office/powerpoint/2010/main" val="256012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Positioning Professional for Success </a:t>
            </a:r>
          </a:p>
        </p:txBody>
      </p:sp>
      <p:sp>
        <p:nvSpPr>
          <p:cNvPr id="4" name="Slide Number Placeholder 3"/>
          <p:cNvSpPr>
            <a:spLocks noGrp="1"/>
          </p:cNvSpPr>
          <p:nvPr>
            <p:ph type="sldNum" sz="quarter" idx="5"/>
          </p:nvPr>
        </p:nvSpPr>
        <p:spPr/>
        <p:txBody>
          <a:bodyPr/>
          <a:lstStyle/>
          <a:p>
            <a:fld id="{10D822D8-A5DD-AB4C-B9F4-E8556B3F5D41}" type="slidenum">
              <a:rPr lang="en-US" smtClean="0"/>
              <a:t>3</a:t>
            </a:fld>
            <a:endParaRPr lang="en-US"/>
          </a:p>
        </p:txBody>
      </p:sp>
    </p:spTree>
    <p:extLst>
      <p:ext uri="{BB962C8B-B14F-4D97-AF65-F5344CB8AC3E}">
        <p14:creationId xmlns:p14="http://schemas.microsoft.com/office/powerpoint/2010/main" val="2856403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the homeowner, you should confirm the plan again – where and how you plan to mount the smart hub, where you will need to dig, where you plan to bury cabling, and which mounting accessories you plan to use, particularly if you choose to drill into a deck or stone. </a:t>
            </a:r>
          </a:p>
        </p:txBody>
      </p:sp>
      <p:sp>
        <p:nvSpPr>
          <p:cNvPr id="4" name="Slide Number Placeholder 3"/>
          <p:cNvSpPr>
            <a:spLocks noGrp="1"/>
          </p:cNvSpPr>
          <p:nvPr>
            <p:ph type="sldNum" sz="quarter" idx="5"/>
          </p:nvPr>
        </p:nvSpPr>
        <p:spPr/>
        <p:txBody>
          <a:bodyPr/>
          <a:lstStyle/>
          <a:p>
            <a:fld id="{333E087A-B31F-4F39-97C1-34048FB824E6}" type="slidenum">
              <a:rPr lang="en-US" smtClean="0"/>
              <a:t>29</a:t>
            </a:fld>
            <a:endParaRPr lang="en-US"/>
          </a:p>
        </p:txBody>
      </p:sp>
    </p:spTree>
    <p:extLst>
      <p:ext uri="{BB962C8B-B14F-4D97-AF65-F5344CB8AC3E}">
        <p14:creationId xmlns:p14="http://schemas.microsoft.com/office/powerpoint/2010/main" val="1985380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what you can expect.</a:t>
            </a:r>
          </a:p>
        </p:txBody>
      </p:sp>
      <p:sp>
        <p:nvSpPr>
          <p:cNvPr id="4" name="Slide Number Placeholder 3"/>
          <p:cNvSpPr>
            <a:spLocks noGrp="1"/>
          </p:cNvSpPr>
          <p:nvPr>
            <p:ph type="sldNum" sz="quarter" idx="5"/>
          </p:nvPr>
        </p:nvSpPr>
        <p:spPr/>
        <p:txBody>
          <a:bodyPr/>
          <a:lstStyle/>
          <a:p>
            <a:fld id="{333E087A-B31F-4F39-97C1-34048FB824E6}" type="slidenum">
              <a:rPr lang="en-US" smtClean="0"/>
              <a:t>32</a:t>
            </a:fld>
            <a:endParaRPr lang="en-US"/>
          </a:p>
        </p:txBody>
      </p:sp>
    </p:spTree>
    <p:extLst>
      <p:ext uri="{BB962C8B-B14F-4D97-AF65-F5344CB8AC3E}">
        <p14:creationId xmlns:p14="http://schemas.microsoft.com/office/powerpoint/2010/main" val="3085545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Tool is a lawn edger</a:t>
            </a:r>
          </a:p>
        </p:txBody>
      </p:sp>
      <p:sp>
        <p:nvSpPr>
          <p:cNvPr id="4" name="Slide Number Placeholder 3"/>
          <p:cNvSpPr>
            <a:spLocks noGrp="1"/>
          </p:cNvSpPr>
          <p:nvPr>
            <p:ph type="sldNum" sz="quarter" idx="5"/>
          </p:nvPr>
        </p:nvSpPr>
        <p:spPr/>
        <p:txBody>
          <a:bodyPr/>
          <a:lstStyle/>
          <a:p>
            <a:fld id="{8A6FBE19-C32D-452B-9B5C-430DB34F94A4}" type="slidenum">
              <a:rPr lang="en-US" smtClean="0"/>
              <a:t>36</a:t>
            </a:fld>
            <a:endParaRPr lang="en-US"/>
          </a:p>
        </p:txBody>
      </p:sp>
    </p:spTree>
    <p:extLst>
      <p:ext uri="{BB962C8B-B14F-4D97-AF65-F5344CB8AC3E}">
        <p14:creationId xmlns:p14="http://schemas.microsoft.com/office/powerpoint/2010/main" val="854311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Tool is a lawn edger</a:t>
            </a:r>
          </a:p>
        </p:txBody>
      </p:sp>
      <p:sp>
        <p:nvSpPr>
          <p:cNvPr id="4" name="Slide Number Placeholder 3"/>
          <p:cNvSpPr>
            <a:spLocks noGrp="1"/>
          </p:cNvSpPr>
          <p:nvPr>
            <p:ph type="sldNum" sz="quarter" idx="5"/>
          </p:nvPr>
        </p:nvSpPr>
        <p:spPr/>
        <p:txBody>
          <a:bodyPr/>
          <a:lstStyle/>
          <a:p>
            <a:fld id="{8A6FBE19-C32D-452B-9B5C-430DB34F94A4}" type="slidenum">
              <a:rPr lang="en-US" smtClean="0"/>
              <a:t>37</a:t>
            </a:fld>
            <a:endParaRPr lang="en-US"/>
          </a:p>
        </p:txBody>
      </p:sp>
    </p:spTree>
    <p:extLst>
      <p:ext uri="{BB962C8B-B14F-4D97-AF65-F5344CB8AC3E}">
        <p14:creationId xmlns:p14="http://schemas.microsoft.com/office/powerpoint/2010/main" val="1942419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Alex – do live demo?</a:t>
            </a:r>
          </a:p>
        </p:txBody>
      </p:sp>
      <p:sp>
        <p:nvSpPr>
          <p:cNvPr id="4" name="Slide Number Placeholder 3"/>
          <p:cNvSpPr>
            <a:spLocks noGrp="1"/>
          </p:cNvSpPr>
          <p:nvPr>
            <p:ph type="sldNum" sz="quarter" idx="5"/>
          </p:nvPr>
        </p:nvSpPr>
        <p:spPr/>
        <p:txBody>
          <a:bodyPr/>
          <a:lstStyle/>
          <a:p>
            <a:fld id="{8A6FBE19-C32D-452B-9B5C-430DB34F94A4}" type="slidenum">
              <a:rPr lang="en-US" smtClean="0"/>
              <a:t>38</a:t>
            </a:fld>
            <a:endParaRPr lang="en-US"/>
          </a:p>
        </p:txBody>
      </p:sp>
    </p:spTree>
    <p:extLst>
      <p:ext uri="{BB962C8B-B14F-4D97-AF65-F5344CB8AC3E}">
        <p14:creationId xmlns:p14="http://schemas.microsoft.com/office/powerpoint/2010/main" val="7690136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Have team run these steps if possible</a:t>
            </a:r>
          </a:p>
        </p:txBody>
      </p:sp>
      <p:sp>
        <p:nvSpPr>
          <p:cNvPr id="4" name="Slide Number Placeholder 3"/>
          <p:cNvSpPr>
            <a:spLocks noGrp="1"/>
          </p:cNvSpPr>
          <p:nvPr>
            <p:ph type="sldNum" sz="quarter" idx="5"/>
          </p:nvPr>
        </p:nvSpPr>
        <p:spPr/>
        <p:txBody>
          <a:bodyPr/>
          <a:lstStyle/>
          <a:p>
            <a:fld id="{8A6FBE19-C32D-452B-9B5C-430DB34F94A4}" type="slidenum">
              <a:rPr lang="en-US" smtClean="0"/>
              <a:t>40</a:t>
            </a:fld>
            <a:endParaRPr lang="en-US"/>
          </a:p>
        </p:txBody>
      </p:sp>
    </p:spTree>
    <p:extLst>
      <p:ext uri="{BB962C8B-B14F-4D97-AF65-F5344CB8AC3E}">
        <p14:creationId xmlns:p14="http://schemas.microsoft.com/office/powerpoint/2010/main" val="1007553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Have team run these steps if possible</a:t>
            </a:r>
          </a:p>
        </p:txBody>
      </p:sp>
      <p:sp>
        <p:nvSpPr>
          <p:cNvPr id="4" name="Slide Number Placeholder 3"/>
          <p:cNvSpPr>
            <a:spLocks noGrp="1"/>
          </p:cNvSpPr>
          <p:nvPr>
            <p:ph type="sldNum" sz="quarter" idx="5"/>
          </p:nvPr>
        </p:nvSpPr>
        <p:spPr/>
        <p:txBody>
          <a:bodyPr/>
          <a:lstStyle/>
          <a:p>
            <a:fld id="{8A6FBE19-C32D-452B-9B5C-430DB34F94A4}" type="slidenum">
              <a:rPr lang="en-US" smtClean="0"/>
              <a:t>41</a:t>
            </a:fld>
            <a:endParaRPr lang="en-US"/>
          </a:p>
        </p:txBody>
      </p:sp>
    </p:spTree>
    <p:extLst>
      <p:ext uri="{BB962C8B-B14F-4D97-AF65-F5344CB8AC3E}">
        <p14:creationId xmlns:p14="http://schemas.microsoft.com/office/powerpoint/2010/main" val="282564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Have team run these steps if possible</a:t>
            </a:r>
          </a:p>
        </p:txBody>
      </p:sp>
      <p:sp>
        <p:nvSpPr>
          <p:cNvPr id="4" name="Slide Number Placeholder 3"/>
          <p:cNvSpPr>
            <a:spLocks noGrp="1"/>
          </p:cNvSpPr>
          <p:nvPr>
            <p:ph type="sldNum" sz="quarter" idx="5"/>
          </p:nvPr>
        </p:nvSpPr>
        <p:spPr/>
        <p:txBody>
          <a:bodyPr/>
          <a:lstStyle/>
          <a:p>
            <a:fld id="{8A6FBE19-C32D-452B-9B5C-430DB34F94A4}" type="slidenum">
              <a:rPr lang="en-US" smtClean="0"/>
              <a:t>43</a:t>
            </a:fld>
            <a:endParaRPr lang="en-US"/>
          </a:p>
        </p:txBody>
      </p:sp>
    </p:spTree>
    <p:extLst>
      <p:ext uri="{BB962C8B-B14F-4D97-AF65-F5344CB8AC3E}">
        <p14:creationId xmlns:p14="http://schemas.microsoft.com/office/powerpoint/2010/main" val="3871881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Have team run these steps if possible</a:t>
            </a:r>
          </a:p>
        </p:txBody>
      </p:sp>
      <p:sp>
        <p:nvSpPr>
          <p:cNvPr id="4" name="Slide Number Placeholder 3"/>
          <p:cNvSpPr>
            <a:spLocks noGrp="1"/>
          </p:cNvSpPr>
          <p:nvPr>
            <p:ph type="sldNum" sz="quarter" idx="5"/>
          </p:nvPr>
        </p:nvSpPr>
        <p:spPr/>
        <p:txBody>
          <a:bodyPr/>
          <a:lstStyle/>
          <a:p>
            <a:fld id="{8A6FBE19-C32D-452B-9B5C-430DB34F94A4}" type="slidenum">
              <a:rPr lang="en-US" smtClean="0"/>
              <a:t>44</a:t>
            </a:fld>
            <a:endParaRPr lang="en-US"/>
          </a:p>
        </p:txBody>
      </p:sp>
    </p:spTree>
    <p:extLst>
      <p:ext uri="{BB962C8B-B14F-4D97-AF65-F5344CB8AC3E}">
        <p14:creationId xmlns:p14="http://schemas.microsoft.com/office/powerpoint/2010/main" val="5369790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Have team run these steps if possible</a:t>
            </a:r>
          </a:p>
        </p:txBody>
      </p:sp>
      <p:sp>
        <p:nvSpPr>
          <p:cNvPr id="4" name="Slide Number Placeholder 3"/>
          <p:cNvSpPr>
            <a:spLocks noGrp="1"/>
          </p:cNvSpPr>
          <p:nvPr>
            <p:ph type="sldNum" sz="quarter" idx="5"/>
          </p:nvPr>
        </p:nvSpPr>
        <p:spPr/>
        <p:txBody>
          <a:bodyPr/>
          <a:lstStyle/>
          <a:p>
            <a:fld id="{8A6FBE19-C32D-452B-9B5C-430DB34F94A4}" type="slidenum">
              <a:rPr lang="en-US" smtClean="0"/>
              <a:t>45</a:t>
            </a:fld>
            <a:endParaRPr lang="en-US"/>
          </a:p>
        </p:txBody>
      </p:sp>
    </p:spTree>
    <p:extLst>
      <p:ext uri="{BB962C8B-B14F-4D97-AF65-F5344CB8AC3E}">
        <p14:creationId xmlns:p14="http://schemas.microsoft.com/office/powerpoint/2010/main" val="1532840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2800" y="1220788"/>
            <a:ext cx="5862638" cy="3297237"/>
          </a:xfrm>
        </p:spPr>
      </p:sp>
      <p:sp>
        <p:nvSpPr>
          <p:cNvPr id="3" name="Notes Placeholder 2"/>
          <p:cNvSpPr>
            <a:spLocks noGrp="1"/>
          </p:cNvSpPr>
          <p:nvPr>
            <p:ph type="body" idx="1"/>
          </p:nvPr>
        </p:nvSpPr>
        <p:spPr/>
        <p:txBody>
          <a:bodyPr/>
          <a:lstStyle/>
          <a:p>
            <a:r>
              <a:rPr lang="en-US" dirty="0">
                <a:cs typeface="Calibri"/>
              </a:rPr>
              <a:t>0. Who here has a Thermacell</a:t>
            </a:r>
          </a:p>
          <a:p>
            <a:r>
              <a:rPr lang="en-US" dirty="0">
                <a:cs typeface="Calibri"/>
              </a:rPr>
              <a:t>1. Thermacell creates a 20 ft zone of protection by heating repellent into the air.    It is not a spray or lotion.</a:t>
            </a:r>
          </a:p>
          <a:p>
            <a:r>
              <a:rPr lang="en-US" dirty="0">
                <a:cs typeface="Calibri"/>
              </a:rPr>
              <a:t>2. Thermacell provides highly effective coverage and has been proven effective in some of the most mosquito dense places in North America.  Whether fishing in the Everglades, hunting bears in Manitoba, camping with the Boy Scouts in the Boundary Waters of Minnesota. Thermacell enables people to be outside enjoying their favorite </a:t>
            </a:r>
            <a:r>
              <a:rPr lang="en-US" dirty="0" err="1">
                <a:cs typeface="Calibri"/>
              </a:rPr>
              <a:t>activites</a:t>
            </a:r>
            <a:r>
              <a:rPr lang="en-US" dirty="0">
                <a:cs typeface="Calibri"/>
              </a:rPr>
              <a:t>.  </a:t>
            </a:r>
          </a:p>
        </p:txBody>
      </p:sp>
      <p:sp>
        <p:nvSpPr>
          <p:cNvPr id="4" name="Slide Number Placeholder 3"/>
          <p:cNvSpPr>
            <a:spLocks noGrp="1"/>
          </p:cNvSpPr>
          <p:nvPr>
            <p:ph type="sldNum" sz="quarter" idx="5"/>
          </p:nvPr>
        </p:nvSpPr>
        <p:spPr/>
        <p:txBody>
          <a:bodyPr/>
          <a:lstStyle/>
          <a:p>
            <a:fld id="{09279E74-CA40-4F7D-8816-FDCE844382A6}" type="slidenum">
              <a:rPr lang="en-US" smtClean="0"/>
              <a:t>4</a:t>
            </a:fld>
            <a:endParaRPr lang="en-US"/>
          </a:p>
        </p:txBody>
      </p:sp>
    </p:spTree>
    <p:extLst>
      <p:ext uri="{BB962C8B-B14F-4D97-AF65-F5344CB8AC3E}">
        <p14:creationId xmlns:p14="http://schemas.microsoft.com/office/powerpoint/2010/main" val="503884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Have team run these steps if possible</a:t>
            </a:r>
          </a:p>
        </p:txBody>
      </p:sp>
      <p:sp>
        <p:nvSpPr>
          <p:cNvPr id="4" name="Slide Number Placeholder 3"/>
          <p:cNvSpPr>
            <a:spLocks noGrp="1"/>
          </p:cNvSpPr>
          <p:nvPr>
            <p:ph type="sldNum" sz="quarter" idx="5"/>
          </p:nvPr>
        </p:nvSpPr>
        <p:spPr/>
        <p:txBody>
          <a:bodyPr/>
          <a:lstStyle/>
          <a:p>
            <a:fld id="{8A6FBE19-C32D-452B-9B5C-430DB34F94A4}" type="slidenum">
              <a:rPr lang="en-US" smtClean="0"/>
              <a:t>46</a:t>
            </a:fld>
            <a:endParaRPr lang="en-US"/>
          </a:p>
        </p:txBody>
      </p:sp>
    </p:spTree>
    <p:extLst>
      <p:ext uri="{BB962C8B-B14F-4D97-AF65-F5344CB8AC3E}">
        <p14:creationId xmlns:p14="http://schemas.microsoft.com/office/powerpoint/2010/main" val="20680277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Thermacell will send you an email with this information.</a:t>
            </a:r>
          </a:p>
        </p:txBody>
      </p:sp>
      <p:sp>
        <p:nvSpPr>
          <p:cNvPr id="4" name="Slide Number Placeholder 3"/>
          <p:cNvSpPr>
            <a:spLocks noGrp="1"/>
          </p:cNvSpPr>
          <p:nvPr>
            <p:ph type="sldNum" sz="quarter" idx="5"/>
          </p:nvPr>
        </p:nvSpPr>
        <p:spPr/>
        <p:txBody>
          <a:bodyPr/>
          <a:lstStyle/>
          <a:p>
            <a:fld id="{8A6FBE19-C32D-452B-9B5C-430DB34F94A4}" type="slidenum">
              <a:rPr lang="en-US" smtClean="0"/>
              <a:t>47</a:t>
            </a:fld>
            <a:endParaRPr lang="en-US"/>
          </a:p>
        </p:txBody>
      </p:sp>
    </p:spTree>
    <p:extLst>
      <p:ext uri="{BB962C8B-B14F-4D97-AF65-F5344CB8AC3E}">
        <p14:creationId xmlns:p14="http://schemas.microsoft.com/office/powerpoint/2010/main" val="279343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Thermacell will send you an email with this information.</a:t>
            </a:r>
          </a:p>
        </p:txBody>
      </p:sp>
      <p:sp>
        <p:nvSpPr>
          <p:cNvPr id="4" name="Slide Number Placeholder 3"/>
          <p:cNvSpPr>
            <a:spLocks noGrp="1"/>
          </p:cNvSpPr>
          <p:nvPr>
            <p:ph type="sldNum" sz="quarter" idx="5"/>
          </p:nvPr>
        </p:nvSpPr>
        <p:spPr/>
        <p:txBody>
          <a:bodyPr/>
          <a:lstStyle/>
          <a:p>
            <a:fld id="{8A6FBE19-C32D-452B-9B5C-430DB34F94A4}" type="slidenum">
              <a:rPr lang="en-US" smtClean="0"/>
              <a:t>50</a:t>
            </a:fld>
            <a:endParaRPr lang="en-US"/>
          </a:p>
        </p:txBody>
      </p:sp>
    </p:spTree>
    <p:extLst>
      <p:ext uri="{BB962C8B-B14F-4D97-AF65-F5344CB8AC3E}">
        <p14:creationId xmlns:p14="http://schemas.microsoft.com/office/powerpoint/2010/main" val="31501024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Thermacell will send you an email with this information.</a:t>
            </a:r>
          </a:p>
        </p:txBody>
      </p:sp>
      <p:sp>
        <p:nvSpPr>
          <p:cNvPr id="4" name="Slide Number Placeholder 3"/>
          <p:cNvSpPr>
            <a:spLocks noGrp="1"/>
          </p:cNvSpPr>
          <p:nvPr>
            <p:ph type="sldNum" sz="quarter" idx="5"/>
          </p:nvPr>
        </p:nvSpPr>
        <p:spPr/>
        <p:txBody>
          <a:bodyPr/>
          <a:lstStyle/>
          <a:p>
            <a:fld id="{8A6FBE19-C32D-452B-9B5C-430DB34F94A4}" type="slidenum">
              <a:rPr lang="en-US" smtClean="0"/>
              <a:t>52</a:t>
            </a:fld>
            <a:endParaRPr lang="en-US"/>
          </a:p>
        </p:txBody>
      </p:sp>
    </p:spTree>
    <p:extLst>
      <p:ext uri="{BB962C8B-B14F-4D97-AF65-F5344CB8AC3E}">
        <p14:creationId xmlns:p14="http://schemas.microsoft.com/office/powerpoint/2010/main" val="16887629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Thermacell will send you an email with this information.</a:t>
            </a:r>
          </a:p>
        </p:txBody>
      </p:sp>
      <p:sp>
        <p:nvSpPr>
          <p:cNvPr id="4" name="Slide Number Placeholder 3"/>
          <p:cNvSpPr>
            <a:spLocks noGrp="1"/>
          </p:cNvSpPr>
          <p:nvPr>
            <p:ph type="sldNum" sz="quarter" idx="5"/>
          </p:nvPr>
        </p:nvSpPr>
        <p:spPr/>
        <p:txBody>
          <a:bodyPr/>
          <a:lstStyle/>
          <a:p>
            <a:fld id="{8A6FBE19-C32D-452B-9B5C-430DB34F94A4}" type="slidenum">
              <a:rPr lang="en-US" smtClean="0"/>
              <a:t>53</a:t>
            </a:fld>
            <a:endParaRPr lang="en-US"/>
          </a:p>
        </p:txBody>
      </p:sp>
    </p:spTree>
    <p:extLst>
      <p:ext uri="{BB962C8B-B14F-4D97-AF65-F5344CB8AC3E}">
        <p14:creationId xmlns:p14="http://schemas.microsoft.com/office/powerpoint/2010/main" val="35305247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Thermacell will send you an email with this information.</a:t>
            </a:r>
          </a:p>
        </p:txBody>
      </p:sp>
      <p:sp>
        <p:nvSpPr>
          <p:cNvPr id="4" name="Slide Number Placeholder 3"/>
          <p:cNvSpPr>
            <a:spLocks noGrp="1"/>
          </p:cNvSpPr>
          <p:nvPr>
            <p:ph type="sldNum" sz="quarter" idx="5"/>
          </p:nvPr>
        </p:nvSpPr>
        <p:spPr/>
        <p:txBody>
          <a:bodyPr/>
          <a:lstStyle/>
          <a:p>
            <a:fld id="{8A6FBE19-C32D-452B-9B5C-430DB34F94A4}" type="slidenum">
              <a:rPr lang="en-US" smtClean="0"/>
              <a:t>54</a:t>
            </a:fld>
            <a:endParaRPr lang="en-US"/>
          </a:p>
        </p:txBody>
      </p:sp>
    </p:spTree>
    <p:extLst>
      <p:ext uri="{BB962C8B-B14F-4D97-AF65-F5344CB8AC3E}">
        <p14:creationId xmlns:p14="http://schemas.microsoft.com/office/powerpoint/2010/main" val="3808957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Thermacell will send you an email with this information.</a:t>
            </a:r>
          </a:p>
        </p:txBody>
      </p:sp>
      <p:sp>
        <p:nvSpPr>
          <p:cNvPr id="4" name="Slide Number Placeholder 3"/>
          <p:cNvSpPr>
            <a:spLocks noGrp="1"/>
          </p:cNvSpPr>
          <p:nvPr>
            <p:ph type="sldNum" sz="quarter" idx="5"/>
          </p:nvPr>
        </p:nvSpPr>
        <p:spPr/>
        <p:txBody>
          <a:bodyPr/>
          <a:lstStyle/>
          <a:p>
            <a:fld id="{8A6FBE19-C32D-452B-9B5C-430DB34F94A4}" type="slidenum">
              <a:rPr lang="en-US" smtClean="0"/>
              <a:t>55</a:t>
            </a:fld>
            <a:endParaRPr lang="en-US"/>
          </a:p>
        </p:txBody>
      </p:sp>
    </p:spTree>
    <p:extLst>
      <p:ext uri="{BB962C8B-B14F-4D97-AF65-F5344CB8AC3E}">
        <p14:creationId xmlns:p14="http://schemas.microsoft.com/office/powerpoint/2010/main" val="39844781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6FBE19-C32D-452B-9B5C-430DB34F94A4}" type="slidenum">
              <a:rPr lang="en-US" smtClean="0"/>
              <a:t>58</a:t>
            </a:fld>
            <a:endParaRPr lang="en-US"/>
          </a:p>
        </p:txBody>
      </p:sp>
    </p:spTree>
    <p:extLst>
      <p:ext uri="{BB962C8B-B14F-4D97-AF65-F5344CB8AC3E}">
        <p14:creationId xmlns:p14="http://schemas.microsoft.com/office/powerpoint/2010/main" val="35625407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6FBE19-C32D-452B-9B5C-430DB34F94A4}" type="slidenum">
              <a:rPr lang="en-US" smtClean="0"/>
              <a:t>60</a:t>
            </a:fld>
            <a:endParaRPr lang="en-US"/>
          </a:p>
        </p:txBody>
      </p:sp>
    </p:spTree>
    <p:extLst>
      <p:ext uri="{BB962C8B-B14F-4D97-AF65-F5344CB8AC3E}">
        <p14:creationId xmlns:p14="http://schemas.microsoft.com/office/powerpoint/2010/main" val="1737117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Thermacell has </a:t>
            </a:r>
            <a:r>
              <a:rPr lang="en-US" dirty="0" err="1"/>
              <a:t>sepnt</a:t>
            </a:r>
            <a:r>
              <a:rPr lang="en-US" dirty="0"/>
              <a:t> a lot of time on innovation to make great products:</a:t>
            </a:r>
          </a:p>
          <a:p>
            <a:r>
              <a:rPr lang="en-US" dirty="0"/>
              <a:t>Highly effective, easy to use, convenient.  Thermacell works by heating repellent into the air to create the zone of protection</a:t>
            </a:r>
          </a:p>
        </p:txBody>
      </p:sp>
      <p:sp>
        <p:nvSpPr>
          <p:cNvPr id="4" name="Slide Number Placeholder 3"/>
          <p:cNvSpPr>
            <a:spLocks noGrp="1"/>
          </p:cNvSpPr>
          <p:nvPr>
            <p:ph type="sldNum" sz="quarter" idx="5"/>
          </p:nvPr>
        </p:nvSpPr>
        <p:spPr/>
        <p:txBody>
          <a:bodyPr/>
          <a:lstStyle/>
          <a:p>
            <a:fld id="{8A6FBE19-C32D-452B-9B5C-430DB34F94A4}" type="slidenum">
              <a:rPr lang="en-US" smtClean="0"/>
              <a:t>5</a:t>
            </a:fld>
            <a:endParaRPr lang="en-US"/>
          </a:p>
        </p:txBody>
      </p:sp>
    </p:spTree>
    <p:extLst>
      <p:ext uri="{BB962C8B-B14F-4D97-AF65-F5344CB8AC3E}">
        <p14:creationId xmlns:p14="http://schemas.microsoft.com/office/powerpoint/2010/main" val="4011552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say the next level, for Thermacell we mean</a:t>
            </a:r>
          </a:p>
          <a:p>
            <a:r>
              <a:rPr lang="en-US" dirty="0"/>
              <a:t>-Taking our highly effective mosquito repellent and </a:t>
            </a:r>
            <a:endParaRPr lang="en-US" dirty="0">
              <a:cs typeface="Calibri"/>
            </a:endParaRPr>
          </a:p>
          <a:p>
            <a:r>
              <a:rPr lang="en-US" dirty="0"/>
              <a:t>-1. Making a larger zone of protection</a:t>
            </a:r>
            <a:endParaRPr lang="en-US" dirty="0">
              <a:cs typeface="Calibri"/>
            </a:endParaRPr>
          </a:p>
          <a:p>
            <a:r>
              <a:rPr lang="en-US" dirty="0"/>
              <a:t>-2. Providing long lasting protection</a:t>
            </a:r>
            <a:endParaRPr lang="en-US" dirty="0">
              <a:cs typeface="Calibri"/>
            </a:endParaRPr>
          </a:p>
          <a:p>
            <a:r>
              <a:rPr lang="en-US" dirty="0"/>
              <a:t>-3. Making it easy for the consumer – so easy they don’t ever have to think about it.</a:t>
            </a:r>
            <a:endParaRPr lang="en-US" dirty="0">
              <a:cs typeface="Calibri"/>
            </a:endParaRPr>
          </a:p>
          <a:p>
            <a:r>
              <a:rPr lang="en-US" dirty="0">
                <a:cs typeface="Calibri"/>
              </a:rPr>
              <a:t>We've been working on this for the past 3 years</a:t>
            </a:r>
          </a:p>
          <a:p>
            <a:endParaRPr lang="en-US" dirty="0">
              <a:cs typeface="Calibri"/>
            </a:endParaRPr>
          </a:p>
        </p:txBody>
      </p:sp>
      <p:sp>
        <p:nvSpPr>
          <p:cNvPr id="4" name="Slide Number Placeholder 3"/>
          <p:cNvSpPr>
            <a:spLocks noGrp="1"/>
          </p:cNvSpPr>
          <p:nvPr>
            <p:ph type="sldNum" sz="quarter" idx="5"/>
          </p:nvPr>
        </p:nvSpPr>
        <p:spPr/>
        <p:txBody>
          <a:bodyPr/>
          <a:lstStyle/>
          <a:p>
            <a:fld id="{8A6FBE19-C32D-452B-9B5C-430DB34F94A4}" type="slidenum">
              <a:rPr lang="en-US" smtClean="0"/>
              <a:t>6</a:t>
            </a:fld>
            <a:endParaRPr lang="en-US"/>
          </a:p>
        </p:txBody>
      </p:sp>
    </p:spTree>
    <p:extLst>
      <p:ext uri="{BB962C8B-B14F-4D97-AF65-F5344CB8AC3E}">
        <p14:creationId xmlns:p14="http://schemas.microsoft.com/office/powerpoint/2010/main" val="3617025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D822D8-A5DD-AB4C-B9F4-E8556B3F5D41}" type="slidenum">
              <a:rPr lang="en-US" smtClean="0"/>
              <a:t>7</a:t>
            </a:fld>
            <a:endParaRPr lang="en-US"/>
          </a:p>
        </p:txBody>
      </p:sp>
    </p:spTree>
    <p:extLst>
      <p:ext uri="{BB962C8B-B14F-4D97-AF65-F5344CB8AC3E}">
        <p14:creationId xmlns:p14="http://schemas.microsoft.com/office/powerpoint/2010/main" val="101953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All parts are made to last – die cast, high quality, premium look and feel; </a:t>
            </a:r>
          </a:p>
          <a:p>
            <a:endParaRPr lang="en-US" dirty="0"/>
          </a:p>
        </p:txBody>
      </p:sp>
      <p:sp>
        <p:nvSpPr>
          <p:cNvPr id="4" name="Slide Number Placeholder 3"/>
          <p:cNvSpPr>
            <a:spLocks noGrp="1"/>
          </p:cNvSpPr>
          <p:nvPr>
            <p:ph type="sldNum" sz="quarter" idx="5"/>
          </p:nvPr>
        </p:nvSpPr>
        <p:spPr/>
        <p:txBody>
          <a:bodyPr/>
          <a:lstStyle/>
          <a:p>
            <a:fld id="{8A6FBE19-C32D-452B-9B5C-430DB34F94A4}" type="slidenum">
              <a:rPr lang="en-US" smtClean="0"/>
              <a:t>8</a:t>
            </a:fld>
            <a:endParaRPr lang="en-US"/>
          </a:p>
        </p:txBody>
      </p:sp>
    </p:spTree>
    <p:extLst>
      <p:ext uri="{BB962C8B-B14F-4D97-AF65-F5344CB8AC3E}">
        <p14:creationId xmlns:p14="http://schemas.microsoft.com/office/powerpoint/2010/main" val="3208464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Repellency is driven by the repellent formulation</a:t>
            </a:r>
          </a:p>
          <a:p>
            <a:endParaRPr lang="en-US" dirty="0"/>
          </a:p>
          <a:p>
            <a:r>
              <a:rPr lang="en-US" dirty="0"/>
              <a:t>5.5 Metofluthrin formula </a:t>
            </a:r>
          </a:p>
          <a:p>
            <a:r>
              <a:rPr lang="en-US" dirty="0"/>
              <a:t>We have a robust data set, accepted by EPA, multiple sites and multiple species, 85%+ reduction in mosquitos even at 10’ away</a:t>
            </a:r>
          </a:p>
          <a:p>
            <a:endParaRPr lang="en-US" dirty="0">
              <a:cs typeface="Calibri"/>
            </a:endParaRPr>
          </a:p>
          <a:p>
            <a:r>
              <a:rPr lang="en-US" dirty="0">
                <a:cs typeface="Calibri"/>
              </a:rPr>
              <a:t>Even tougher to please than EPA is the consumer, where we’ve seen 98% T2B satisfaction scores in our 400+ test homes we installed this summer</a:t>
            </a:r>
          </a:p>
        </p:txBody>
      </p:sp>
      <p:sp>
        <p:nvSpPr>
          <p:cNvPr id="4" name="Slide Number Placeholder 3"/>
          <p:cNvSpPr>
            <a:spLocks noGrp="1"/>
          </p:cNvSpPr>
          <p:nvPr>
            <p:ph type="sldNum" sz="quarter" idx="5"/>
          </p:nvPr>
        </p:nvSpPr>
        <p:spPr/>
        <p:txBody>
          <a:bodyPr/>
          <a:lstStyle/>
          <a:p>
            <a:fld id="{CC79B91C-2B5E-482C-8AA5-BF332E8815F8}" type="slidenum">
              <a:rPr lang="en-US" smtClean="0"/>
              <a:t>9</a:t>
            </a:fld>
            <a:endParaRPr lang="en-US"/>
          </a:p>
        </p:txBody>
      </p:sp>
    </p:spTree>
    <p:extLst>
      <p:ext uri="{BB962C8B-B14F-4D97-AF65-F5344CB8AC3E}">
        <p14:creationId xmlns:p14="http://schemas.microsoft.com/office/powerpoint/2010/main" val="3432385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LIV's smart system  provides easy control, allowing the owner to customize at the touch of a button.</a:t>
            </a:r>
          </a:p>
          <a:p>
            <a:endParaRPr lang="en-US" dirty="0">
              <a:cs typeface="Calibri"/>
            </a:endParaRPr>
          </a:p>
          <a:p>
            <a:r>
              <a:rPr lang="en-US" dirty="0">
                <a:cs typeface="Calibri"/>
              </a:rPr>
              <a:t>1. Mon – Fri schedule</a:t>
            </a:r>
          </a:p>
          <a:p>
            <a:r>
              <a:rPr lang="en-US" dirty="0">
                <a:cs typeface="Calibri"/>
              </a:rPr>
              <a:t>2. Turn off</a:t>
            </a:r>
          </a:p>
          <a:p>
            <a:r>
              <a:rPr lang="en-US" dirty="0">
                <a:cs typeface="Calibri"/>
              </a:rPr>
              <a:t>3. Timer for off</a:t>
            </a:r>
          </a:p>
          <a:p>
            <a:r>
              <a:rPr lang="en-US" dirty="0">
                <a:cs typeface="Calibri"/>
              </a:rPr>
              <a:t>4. Refill </a:t>
            </a:r>
            <a:r>
              <a:rPr lang="en-US" dirty="0" err="1">
                <a:cs typeface="Calibri"/>
              </a:rPr>
              <a:t>guage</a:t>
            </a:r>
            <a:r>
              <a:rPr lang="en-US" dirty="0">
                <a:cs typeface="Calibri"/>
              </a:rPr>
              <a:t>    ( - better order more from my professional)</a:t>
            </a:r>
          </a:p>
          <a:p>
            <a:r>
              <a:rPr lang="en-US" dirty="0">
                <a:cs typeface="Calibri"/>
              </a:rPr>
              <a:t>5. Light features</a:t>
            </a:r>
          </a:p>
        </p:txBody>
      </p:sp>
      <p:sp>
        <p:nvSpPr>
          <p:cNvPr id="4" name="Slide Number Placeholder 3"/>
          <p:cNvSpPr>
            <a:spLocks noGrp="1"/>
          </p:cNvSpPr>
          <p:nvPr>
            <p:ph type="sldNum" sz="quarter" idx="5"/>
          </p:nvPr>
        </p:nvSpPr>
        <p:spPr/>
        <p:txBody>
          <a:bodyPr/>
          <a:lstStyle/>
          <a:p>
            <a:fld id="{8A6FBE19-C32D-452B-9B5C-430DB34F94A4}" type="slidenum">
              <a:rPr lang="en-US" smtClean="0"/>
              <a:t>10</a:t>
            </a:fld>
            <a:endParaRPr lang="en-US"/>
          </a:p>
        </p:txBody>
      </p:sp>
    </p:spTree>
    <p:extLst>
      <p:ext uri="{BB962C8B-B14F-4D97-AF65-F5344CB8AC3E}">
        <p14:creationId xmlns:p14="http://schemas.microsoft.com/office/powerpoint/2010/main" val="1090671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FA66D-7EBA-4CCA-A054-D0F7E86CC0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892930-9776-4B4D-8E69-D617C35F7D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63650A-6B24-47A3-A8B7-1B722E65E760}"/>
              </a:ext>
            </a:extLst>
          </p:cNvPr>
          <p:cNvSpPr>
            <a:spLocks noGrp="1"/>
          </p:cNvSpPr>
          <p:nvPr>
            <p:ph type="dt" sz="half" idx="10"/>
          </p:nvPr>
        </p:nvSpPr>
        <p:spPr/>
        <p:txBody>
          <a:bodyPr/>
          <a:lstStyle/>
          <a:p>
            <a:fld id="{155D6471-107E-4408-BFB9-8B1F49305036}" type="datetimeFigureOut">
              <a:rPr lang="en-US" smtClean="0"/>
              <a:t>8/11/2022</a:t>
            </a:fld>
            <a:endParaRPr lang="en-US"/>
          </a:p>
        </p:txBody>
      </p:sp>
      <p:sp>
        <p:nvSpPr>
          <p:cNvPr id="5" name="Footer Placeholder 4">
            <a:extLst>
              <a:ext uri="{FF2B5EF4-FFF2-40B4-BE49-F238E27FC236}">
                <a16:creationId xmlns:a16="http://schemas.microsoft.com/office/drawing/2014/main" id="{CD03F087-BEDE-4BFF-B719-A81BA04973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A8E3F8-9E66-44E0-AB9F-3A5EE272420E}"/>
              </a:ext>
            </a:extLst>
          </p:cNvPr>
          <p:cNvSpPr>
            <a:spLocks noGrp="1"/>
          </p:cNvSpPr>
          <p:nvPr>
            <p:ph type="sldNum" sz="quarter" idx="12"/>
          </p:nvPr>
        </p:nvSpPr>
        <p:spPr/>
        <p:txBody>
          <a:bodyPr/>
          <a:lstStyle/>
          <a:p>
            <a:fld id="{9370A9DA-5EF9-4465-A8EA-23F61D508711}" type="slidenum">
              <a:rPr lang="en-US" smtClean="0"/>
              <a:t>‹#›</a:t>
            </a:fld>
            <a:endParaRPr lang="en-US"/>
          </a:p>
        </p:txBody>
      </p:sp>
    </p:spTree>
    <p:extLst>
      <p:ext uri="{BB962C8B-B14F-4D97-AF65-F5344CB8AC3E}">
        <p14:creationId xmlns:p14="http://schemas.microsoft.com/office/powerpoint/2010/main" val="1827566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CA08E-DCDF-4925-B02B-27A0F7F760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90B2C9-31F6-424D-96D4-803066056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60AB12-82AB-40F9-BF03-876CACB36CA7}"/>
              </a:ext>
            </a:extLst>
          </p:cNvPr>
          <p:cNvSpPr>
            <a:spLocks noGrp="1"/>
          </p:cNvSpPr>
          <p:nvPr>
            <p:ph type="dt" sz="half" idx="10"/>
          </p:nvPr>
        </p:nvSpPr>
        <p:spPr/>
        <p:txBody>
          <a:bodyPr/>
          <a:lstStyle/>
          <a:p>
            <a:fld id="{155D6471-107E-4408-BFB9-8B1F49305036}" type="datetimeFigureOut">
              <a:rPr lang="en-US" smtClean="0"/>
              <a:t>8/11/2022</a:t>
            </a:fld>
            <a:endParaRPr lang="en-US"/>
          </a:p>
        </p:txBody>
      </p:sp>
      <p:sp>
        <p:nvSpPr>
          <p:cNvPr id="5" name="Footer Placeholder 4">
            <a:extLst>
              <a:ext uri="{FF2B5EF4-FFF2-40B4-BE49-F238E27FC236}">
                <a16:creationId xmlns:a16="http://schemas.microsoft.com/office/drawing/2014/main" id="{D4A0D4B0-431F-44B0-9BDB-0AF245DE3F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56031B-28D1-492A-9B4A-6F3CE652EEC9}"/>
              </a:ext>
            </a:extLst>
          </p:cNvPr>
          <p:cNvSpPr>
            <a:spLocks noGrp="1"/>
          </p:cNvSpPr>
          <p:nvPr>
            <p:ph type="sldNum" sz="quarter" idx="12"/>
          </p:nvPr>
        </p:nvSpPr>
        <p:spPr/>
        <p:txBody>
          <a:bodyPr/>
          <a:lstStyle/>
          <a:p>
            <a:fld id="{9370A9DA-5EF9-4465-A8EA-23F61D508711}" type="slidenum">
              <a:rPr lang="en-US" smtClean="0"/>
              <a:t>‹#›</a:t>
            </a:fld>
            <a:endParaRPr lang="en-US"/>
          </a:p>
        </p:txBody>
      </p:sp>
    </p:spTree>
    <p:extLst>
      <p:ext uri="{BB962C8B-B14F-4D97-AF65-F5344CB8AC3E}">
        <p14:creationId xmlns:p14="http://schemas.microsoft.com/office/powerpoint/2010/main" val="3342736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1AE360-238F-405E-8C0B-233B3524A3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D36996-0608-46B7-8F6C-4F9B2B19AA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347145-34D7-4BA6-9D08-F1171A01DF5E}"/>
              </a:ext>
            </a:extLst>
          </p:cNvPr>
          <p:cNvSpPr>
            <a:spLocks noGrp="1"/>
          </p:cNvSpPr>
          <p:nvPr>
            <p:ph type="dt" sz="half" idx="10"/>
          </p:nvPr>
        </p:nvSpPr>
        <p:spPr/>
        <p:txBody>
          <a:bodyPr/>
          <a:lstStyle/>
          <a:p>
            <a:fld id="{155D6471-107E-4408-BFB9-8B1F49305036}" type="datetimeFigureOut">
              <a:rPr lang="en-US" smtClean="0"/>
              <a:t>8/11/2022</a:t>
            </a:fld>
            <a:endParaRPr lang="en-US"/>
          </a:p>
        </p:txBody>
      </p:sp>
      <p:sp>
        <p:nvSpPr>
          <p:cNvPr id="5" name="Footer Placeholder 4">
            <a:extLst>
              <a:ext uri="{FF2B5EF4-FFF2-40B4-BE49-F238E27FC236}">
                <a16:creationId xmlns:a16="http://schemas.microsoft.com/office/drawing/2014/main" id="{54F552D5-4F2D-4110-BA2D-3E590BA06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4C9BBF-FFAF-4507-96BC-588C061CB2DC}"/>
              </a:ext>
            </a:extLst>
          </p:cNvPr>
          <p:cNvSpPr>
            <a:spLocks noGrp="1"/>
          </p:cNvSpPr>
          <p:nvPr>
            <p:ph type="sldNum" sz="quarter" idx="12"/>
          </p:nvPr>
        </p:nvSpPr>
        <p:spPr/>
        <p:txBody>
          <a:bodyPr/>
          <a:lstStyle/>
          <a:p>
            <a:fld id="{9370A9DA-5EF9-4465-A8EA-23F61D508711}" type="slidenum">
              <a:rPr lang="en-US" smtClean="0"/>
              <a:t>‹#›</a:t>
            </a:fld>
            <a:endParaRPr lang="en-US"/>
          </a:p>
        </p:txBody>
      </p:sp>
    </p:spTree>
    <p:extLst>
      <p:ext uri="{BB962C8B-B14F-4D97-AF65-F5344CB8AC3E}">
        <p14:creationId xmlns:p14="http://schemas.microsoft.com/office/powerpoint/2010/main" val="31318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 Sub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65703" y="118557"/>
            <a:ext cx="11684000" cy="330020"/>
          </a:xfrm>
          <a:prstGeom prst="rect">
            <a:avLst/>
          </a:prstGeom>
          <a:ln>
            <a:noFill/>
          </a:ln>
        </p:spPr>
        <p:txBody>
          <a:bodyPr/>
          <a:lstStyle>
            <a:lvl1pPr>
              <a:defRPr sz="1800" b="1" i="0">
                <a:solidFill>
                  <a:schemeClr val="tx1"/>
                </a:solidFill>
                <a:effectLst/>
                <a:latin typeface="RBNo3.1 Medium" panose="02000000000000000000" pitchFamily="50" charset="0"/>
              </a:defRPr>
            </a:lvl1pPr>
          </a:lstStyle>
          <a:p>
            <a:r>
              <a:rPr lang="en-US"/>
              <a:t>Click To Edit Master Title Style</a:t>
            </a:r>
          </a:p>
        </p:txBody>
      </p:sp>
      <p:sp>
        <p:nvSpPr>
          <p:cNvPr id="4" name="Text Placeholder 8"/>
          <p:cNvSpPr>
            <a:spLocks noGrp="1"/>
          </p:cNvSpPr>
          <p:nvPr>
            <p:ph type="body" sz="quarter" idx="14"/>
          </p:nvPr>
        </p:nvSpPr>
        <p:spPr>
          <a:xfrm>
            <a:off x="265703" y="448578"/>
            <a:ext cx="11672916" cy="332096"/>
          </a:xfrm>
          <a:prstGeom prst="rect">
            <a:avLst/>
          </a:prstGeom>
        </p:spPr>
        <p:txBody>
          <a:bodyPr anchor="ctr"/>
          <a:lstStyle>
            <a:lvl1pPr marL="0" indent="0">
              <a:buNone/>
              <a:defRPr sz="1200" b="0" i="0">
                <a:solidFill>
                  <a:srgbClr val="00B0F0"/>
                </a:solidFill>
                <a:effectLst/>
                <a:latin typeface="RBNo3.1 Light" panose="02000000000000000000" pitchFamily="2" charset="0"/>
              </a:defRPr>
            </a:lvl1pPr>
            <a:lvl2pPr marL="285739" indent="0">
              <a:buNone/>
              <a:defRPr/>
            </a:lvl2pPr>
            <a:lvl3pPr marL="571478" indent="0">
              <a:buNone/>
              <a:defRPr/>
            </a:lvl3pPr>
            <a:lvl4pPr marL="857216" indent="0">
              <a:buNone/>
              <a:defRPr/>
            </a:lvl4pPr>
            <a:lvl5pPr marL="1142954" indent="0">
              <a:buNone/>
              <a:defRPr/>
            </a:lvl5pPr>
          </a:lstStyle>
          <a:p>
            <a:pPr lvl="0"/>
            <a:r>
              <a:rPr lang="en-US"/>
              <a:t>Edit Master text styles</a:t>
            </a:r>
          </a:p>
        </p:txBody>
      </p:sp>
      <p:sp>
        <p:nvSpPr>
          <p:cNvPr id="5" name="Text Placeholder 9"/>
          <p:cNvSpPr>
            <a:spLocks noGrp="1"/>
          </p:cNvSpPr>
          <p:nvPr>
            <p:ph type="body" sz="quarter" idx="13"/>
          </p:nvPr>
        </p:nvSpPr>
        <p:spPr>
          <a:xfrm>
            <a:off x="332320" y="889000"/>
            <a:ext cx="11384949" cy="4032250"/>
          </a:xfrm>
          <a:prstGeom prst="rect">
            <a:avLst/>
          </a:prstGeom>
        </p:spPr>
        <p:txBody>
          <a:bodyPr/>
          <a:lstStyle>
            <a:lvl1pPr>
              <a:defRPr sz="1350">
                <a:latin typeface="RBNo3.1 Medium" panose="02000000000000000000" pitchFamily="50" charset="0"/>
              </a:defRPr>
            </a:lvl1pPr>
            <a:lvl2pPr>
              <a:defRPr sz="1200">
                <a:latin typeface="RBNo3.1 Light" panose="02000000000000000000" pitchFamily="50" charset="0"/>
              </a:defRPr>
            </a:lvl2pPr>
            <a:lvl3pPr>
              <a:defRPr sz="1050">
                <a:latin typeface="RBNo3.1 Light" panose="02000000000000000000" pitchFamily="50" charset="0"/>
              </a:defRPr>
            </a:lvl3pPr>
            <a:lvl4pPr>
              <a:defRPr sz="900">
                <a:latin typeface="RBNo3.1 Light" panose="02000000000000000000" pitchFamily="50" charset="0"/>
              </a:defRPr>
            </a:lvl4pPr>
            <a:lvl5pPr>
              <a:defRPr sz="900">
                <a:latin typeface="RBNo3.1 Light" panose="02000000000000000000" pitchFamily="50"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265703" y="780673"/>
            <a:ext cx="11672916"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589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08A09FD-1E32-074E-9995-F42826662458}"/>
              </a:ext>
            </a:extLst>
          </p:cNvPr>
          <p:cNvSpPr>
            <a:spLocks noGrp="1"/>
          </p:cNvSpPr>
          <p:nvPr>
            <p:ph type="title" hasCustomPrompt="1"/>
          </p:nvPr>
        </p:nvSpPr>
        <p:spPr>
          <a:xfrm>
            <a:off x="265713" y="167383"/>
            <a:ext cx="11672907" cy="613287"/>
          </a:xfrm>
          <a:prstGeom prst="rect">
            <a:avLst/>
          </a:prstGeom>
          <a:ln>
            <a:noFill/>
          </a:ln>
        </p:spPr>
        <p:txBody>
          <a:bodyPr anchor="ctr"/>
          <a:lstStyle>
            <a:lvl1pPr>
              <a:defRPr sz="2400" b="1" i="0">
                <a:solidFill>
                  <a:schemeClr val="tx1"/>
                </a:solidFill>
                <a:effectLst/>
                <a:latin typeface="RBNo3.1 Medium" panose="02000000000000000000" pitchFamily="50" charset="0"/>
              </a:defRPr>
            </a:lvl1pPr>
          </a:lstStyle>
          <a:p>
            <a:r>
              <a:rPr lang="en-US"/>
              <a:t>Click To Edit Master Title Style</a:t>
            </a:r>
          </a:p>
        </p:txBody>
      </p:sp>
      <p:cxnSp>
        <p:nvCxnSpPr>
          <p:cNvPr id="8" name="Straight Connector 7">
            <a:extLst>
              <a:ext uri="{FF2B5EF4-FFF2-40B4-BE49-F238E27FC236}">
                <a16:creationId xmlns:a16="http://schemas.microsoft.com/office/drawing/2014/main" id="{546E2202-4C9B-3C49-8A8C-6F4502584CFF}"/>
              </a:ext>
            </a:extLst>
          </p:cNvPr>
          <p:cNvCxnSpPr/>
          <p:nvPr userDrawn="1"/>
        </p:nvCxnSpPr>
        <p:spPr>
          <a:xfrm>
            <a:off x="265703" y="780673"/>
            <a:ext cx="11672916"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4408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65703" y="269310"/>
            <a:ext cx="11684000" cy="457200"/>
          </a:xfrm>
          <a:prstGeom prst="rect">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a:lstStyle>
            <a:lvl1pPr>
              <a:defRPr sz="1800" b="1" i="0">
                <a:effectLst/>
                <a:latin typeface="RBNo3.1 Medium" panose="02000000000000000000" pitchFamily="50" charset="0"/>
                <a:ea typeface="RBNo3.1 Medium" panose="02000000000000000000" pitchFamily="50" charset="0"/>
                <a:cs typeface="RBNo3.1 Medium" panose="02000000000000000000" pitchFamily="50" charset="0"/>
              </a:defRPr>
            </a:lvl1pPr>
          </a:lstStyle>
          <a:p>
            <a:r>
              <a:rPr lang="en-US"/>
              <a:t>Click To Edit Master Title Style</a:t>
            </a:r>
          </a:p>
        </p:txBody>
      </p:sp>
      <p:sp>
        <p:nvSpPr>
          <p:cNvPr id="11" name="Text Placeholder 9"/>
          <p:cNvSpPr>
            <a:spLocks noGrp="1"/>
          </p:cNvSpPr>
          <p:nvPr>
            <p:ph type="body" sz="quarter" idx="13"/>
          </p:nvPr>
        </p:nvSpPr>
        <p:spPr>
          <a:xfrm>
            <a:off x="332320" y="889000"/>
            <a:ext cx="11606301" cy="4032250"/>
          </a:xfrm>
          <a:prstGeom prst="rect">
            <a:avLst/>
          </a:prstGeom>
        </p:spPr>
        <p:txBody>
          <a:bodyPr/>
          <a:lstStyle>
            <a:lvl1pPr>
              <a:defRPr sz="1350">
                <a:latin typeface="RBNo3.1 Medium" panose="02000000000000000000" pitchFamily="50" charset="0"/>
              </a:defRPr>
            </a:lvl1pPr>
            <a:lvl2pPr>
              <a:defRPr sz="1200">
                <a:latin typeface="RBNo3.1 Light" panose="02000000000000000000" pitchFamily="50" charset="0"/>
              </a:defRPr>
            </a:lvl2pPr>
            <a:lvl3pPr>
              <a:defRPr sz="1050">
                <a:latin typeface="RBNo3.1 Light" panose="02000000000000000000" pitchFamily="50" charset="0"/>
              </a:defRPr>
            </a:lvl3pPr>
            <a:lvl4pPr>
              <a:defRPr sz="900">
                <a:latin typeface="RBNo3.1 Light" panose="02000000000000000000" pitchFamily="50" charset="0"/>
              </a:defRPr>
            </a:lvl4pPr>
            <a:lvl5pPr>
              <a:defRPr sz="900">
                <a:latin typeface="RBNo3.1 Light" panose="02000000000000000000" pitchFamily="50"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176609DB-2B76-F345-9226-CC94E00E81DF}"/>
              </a:ext>
            </a:extLst>
          </p:cNvPr>
          <p:cNvCxnSpPr/>
          <p:nvPr userDrawn="1"/>
        </p:nvCxnSpPr>
        <p:spPr>
          <a:xfrm>
            <a:off x="265703" y="780673"/>
            <a:ext cx="11672916"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7096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70EA-D970-49BE-928C-819B1D19A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24952A-3B49-4354-8E84-21D92E5C66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EF200-5ED6-442F-B77D-5F77F4935F27}"/>
              </a:ext>
            </a:extLst>
          </p:cNvPr>
          <p:cNvSpPr>
            <a:spLocks noGrp="1"/>
          </p:cNvSpPr>
          <p:nvPr>
            <p:ph type="dt" sz="half" idx="10"/>
          </p:nvPr>
        </p:nvSpPr>
        <p:spPr/>
        <p:txBody>
          <a:bodyPr/>
          <a:lstStyle/>
          <a:p>
            <a:fld id="{155D6471-107E-4408-BFB9-8B1F49305036}" type="datetimeFigureOut">
              <a:rPr lang="en-US" smtClean="0"/>
              <a:t>8/11/2022</a:t>
            </a:fld>
            <a:endParaRPr lang="en-US"/>
          </a:p>
        </p:txBody>
      </p:sp>
      <p:sp>
        <p:nvSpPr>
          <p:cNvPr id="5" name="Footer Placeholder 4">
            <a:extLst>
              <a:ext uri="{FF2B5EF4-FFF2-40B4-BE49-F238E27FC236}">
                <a16:creationId xmlns:a16="http://schemas.microsoft.com/office/drawing/2014/main" id="{59A5167A-823D-4F65-B98B-CBBAC1E515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127761-F773-49CE-8100-B2E48E45E06A}"/>
              </a:ext>
            </a:extLst>
          </p:cNvPr>
          <p:cNvSpPr>
            <a:spLocks noGrp="1"/>
          </p:cNvSpPr>
          <p:nvPr>
            <p:ph type="sldNum" sz="quarter" idx="12"/>
          </p:nvPr>
        </p:nvSpPr>
        <p:spPr/>
        <p:txBody>
          <a:bodyPr/>
          <a:lstStyle/>
          <a:p>
            <a:fld id="{9370A9DA-5EF9-4465-A8EA-23F61D508711}" type="slidenum">
              <a:rPr lang="en-US" smtClean="0"/>
              <a:t>‹#›</a:t>
            </a:fld>
            <a:endParaRPr lang="en-US"/>
          </a:p>
        </p:txBody>
      </p:sp>
    </p:spTree>
    <p:extLst>
      <p:ext uri="{BB962C8B-B14F-4D97-AF65-F5344CB8AC3E}">
        <p14:creationId xmlns:p14="http://schemas.microsoft.com/office/powerpoint/2010/main" val="998739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FEC2C-BAE1-4A3F-9503-80FCC76EC2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D2D159-A103-4553-94B1-276CEC5FC1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07D248-218C-44EF-A6DB-699E5B2A6C20}"/>
              </a:ext>
            </a:extLst>
          </p:cNvPr>
          <p:cNvSpPr>
            <a:spLocks noGrp="1"/>
          </p:cNvSpPr>
          <p:nvPr>
            <p:ph type="dt" sz="half" idx="10"/>
          </p:nvPr>
        </p:nvSpPr>
        <p:spPr/>
        <p:txBody>
          <a:bodyPr/>
          <a:lstStyle/>
          <a:p>
            <a:fld id="{155D6471-107E-4408-BFB9-8B1F49305036}" type="datetimeFigureOut">
              <a:rPr lang="en-US" smtClean="0"/>
              <a:t>8/11/2022</a:t>
            </a:fld>
            <a:endParaRPr lang="en-US"/>
          </a:p>
        </p:txBody>
      </p:sp>
      <p:sp>
        <p:nvSpPr>
          <p:cNvPr id="5" name="Footer Placeholder 4">
            <a:extLst>
              <a:ext uri="{FF2B5EF4-FFF2-40B4-BE49-F238E27FC236}">
                <a16:creationId xmlns:a16="http://schemas.microsoft.com/office/drawing/2014/main" id="{D1D0DA82-1F3E-47C4-9A7E-5E215BD70D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1F4FB1-2A48-4BDB-892B-A800D1DA87D6}"/>
              </a:ext>
            </a:extLst>
          </p:cNvPr>
          <p:cNvSpPr>
            <a:spLocks noGrp="1"/>
          </p:cNvSpPr>
          <p:nvPr>
            <p:ph type="sldNum" sz="quarter" idx="12"/>
          </p:nvPr>
        </p:nvSpPr>
        <p:spPr/>
        <p:txBody>
          <a:bodyPr/>
          <a:lstStyle/>
          <a:p>
            <a:fld id="{9370A9DA-5EF9-4465-A8EA-23F61D508711}" type="slidenum">
              <a:rPr lang="en-US" smtClean="0"/>
              <a:t>‹#›</a:t>
            </a:fld>
            <a:endParaRPr lang="en-US"/>
          </a:p>
        </p:txBody>
      </p:sp>
    </p:spTree>
    <p:extLst>
      <p:ext uri="{BB962C8B-B14F-4D97-AF65-F5344CB8AC3E}">
        <p14:creationId xmlns:p14="http://schemas.microsoft.com/office/powerpoint/2010/main" val="3637140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9DFAE-01DA-498B-82B9-40992179E8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82855D-E712-4651-A41A-E66C19C9E6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3954C9-D474-4243-B7DC-D644F41F53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84046E-F7C7-4FEE-AFB5-37251F06E7B1}"/>
              </a:ext>
            </a:extLst>
          </p:cNvPr>
          <p:cNvSpPr>
            <a:spLocks noGrp="1"/>
          </p:cNvSpPr>
          <p:nvPr>
            <p:ph type="dt" sz="half" idx="10"/>
          </p:nvPr>
        </p:nvSpPr>
        <p:spPr/>
        <p:txBody>
          <a:bodyPr/>
          <a:lstStyle/>
          <a:p>
            <a:fld id="{155D6471-107E-4408-BFB9-8B1F49305036}" type="datetimeFigureOut">
              <a:rPr lang="en-US" smtClean="0"/>
              <a:t>8/11/2022</a:t>
            </a:fld>
            <a:endParaRPr lang="en-US"/>
          </a:p>
        </p:txBody>
      </p:sp>
      <p:sp>
        <p:nvSpPr>
          <p:cNvPr id="6" name="Footer Placeholder 5">
            <a:extLst>
              <a:ext uri="{FF2B5EF4-FFF2-40B4-BE49-F238E27FC236}">
                <a16:creationId xmlns:a16="http://schemas.microsoft.com/office/drawing/2014/main" id="{3396986A-27A0-47F8-BD0E-A1FA6CF9B3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7FAA30-EFD9-4119-B68C-6E99B50ABB6A}"/>
              </a:ext>
            </a:extLst>
          </p:cNvPr>
          <p:cNvSpPr>
            <a:spLocks noGrp="1"/>
          </p:cNvSpPr>
          <p:nvPr>
            <p:ph type="sldNum" sz="quarter" idx="12"/>
          </p:nvPr>
        </p:nvSpPr>
        <p:spPr/>
        <p:txBody>
          <a:bodyPr/>
          <a:lstStyle/>
          <a:p>
            <a:fld id="{9370A9DA-5EF9-4465-A8EA-23F61D508711}" type="slidenum">
              <a:rPr lang="en-US" smtClean="0"/>
              <a:t>‹#›</a:t>
            </a:fld>
            <a:endParaRPr lang="en-US"/>
          </a:p>
        </p:txBody>
      </p:sp>
    </p:spTree>
    <p:extLst>
      <p:ext uri="{BB962C8B-B14F-4D97-AF65-F5344CB8AC3E}">
        <p14:creationId xmlns:p14="http://schemas.microsoft.com/office/powerpoint/2010/main" val="211081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BF0B8-B5B3-4FDF-B8A7-6F9514A4E5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2F48AB-0658-44EC-B115-CAA845B74C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C17A70-58B7-41D6-AB75-013D1E745F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208A9C-9FA1-40C0-AA71-5465B97B78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1EFCB1-4EF0-4358-9EDB-309F8062A0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96BBE6-E883-4D78-8C84-193983A62AFC}"/>
              </a:ext>
            </a:extLst>
          </p:cNvPr>
          <p:cNvSpPr>
            <a:spLocks noGrp="1"/>
          </p:cNvSpPr>
          <p:nvPr>
            <p:ph type="dt" sz="half" idx="10"/>
          </p:nvPr>
        </p:nvSpPr>
        <p:spPr/>
        <p:txBody>
          <a:bodyPr/>
          <a:lstStyle/>
          <a:p>
            <a:fld id="{155D6471-107E-4408-BFB9-8B1F49305036}" type="datetimeFigureOut">
              <a:rPr lang="en-US" smtClean="0"/>
              <a:t>8/11/2022</a:t>
            </a:fld>
            <a:endParaRPr lang="en-US"/>
          </a:p>
        </p:txBody>
      </p:sp>
      <p:sp>
        <p:nvSpPr>
          <p:cNvPr id="8" name="Footer Placeholder 7">
            <a:extLst>
              <a:ext uri="{FF2B5EF4-FFF2-40B4-BE49-F238E27FC236}">
                <a16:creationId xmlns:a16="http://schemas.microsoft.com/office/drawing/2014/main" id="{BB47E965-D626-4364-9615-DFF8991D1C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8A2359-7E93-4A41-A7F7-F806233FD971}"/>
              </a:ext>
            </a:extLst>
          </p:cNvPr>
          <p:cNvSpPr>
            <a:spLocks noGrp="1"/>
          </p:cNvSpPr>
          <p:nvPr>
            <p:ph type="sldNum" sz="quarter" idx="12"/>
          </p:nvPr>
        </p:nvSpPr>
        <p:spPr/>
        <p:txBody>
          <a:bodyPr/>
          <a:lstStyle/>
          <a:p>
            <a:fld id="{9370A9DA-5EF9-4465-A8EA-23F61D508711}" type="slidenum">
              <a:rPr lang="en-US" smtClean="0"/>
              <a:t>‹#›</a:t>
            </a:fld>
            <a:endParaRPr lang="en-US"/>
          </a:p>
        </p:txBody>
      </p:sp>
    </p:spTree>
    <p:extLst>
      <p:ext uri="{BB962C8B-B14F-4D97-AF65-F5344CB8AC3E}">
        <p14:creationId xmlns:p14="http://schemas.microsoft.com/office/powerpoint/2010/main" val="2564694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BEC3E-EFB6-4E8D-8B2A-7906CC4D74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7B504F-A999-4D7B-A264-F1F925822E27}"/>
              </a:ext>
            </a:extLst>
          </p:cNvPr>
          <p:cNvSpPr>
            <a:spLocks noGrp="1"/>
          </p:cNvSpPr>
          <p:nvPr>
            <p:ph type="dt" sz="half" idx="10"/>
          </p:nvPr>
        </p:nvSpPr>
        <p:spPr/>
        <p:txBody>
          <a:bodyPr/>
          <a:lstStyle/>
          <a:p>
            <a:fld id="{155D6471-107E-4408-BFB9-8B1F49305036}" type="datetimeFigureOut">
              <a:rPr lang="en-US" smtClean="0"/>
              <a:t>8/11/2022</a:t>
            </a:fld>
            <a:endParaRPr lang="en-US"/>
          </a:p>
        </p:txBody>
      </p:sp>
      <p:sp>
        <p:nvSpPr>
          <p:cNvPr id="4" name="Footer Placeholder 3">
            <a:extLst>
              <a:ext uri="{FF2B5EF4-FFF2-40B4-BE49-F238E27FC236}">
                <a16:creationId xmlns:a16="http://schemas.microsoft.com/office/drawing/2014/main" id="{CEEAB9B3-94D4-490F-B8CB-E22AB4311A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E2A80B-C7C8-4A84-9B07-FBF5F504F39D}"/>
              </a:ext>
            </a:extLst>
          </p:cNvPr>
          <p:cNvSpPr>
            <a:spLocks noGrp="1"/>
          </p:cNvSpPr>
          <p:nvPr>
            <p:ph type="sldNum" sz="quarter" idx="12"/>
          </p:nvPr>
        </p:nvSpPr>
        <p:spPr/>
        <p:txBody>
          <a:bodyPr/>
          <a:lstStyle/>
          <a:p>
            <a:fld id="{9370A9DA-5EF9-4465-A8EA-23F61D508711}" type="slidenum">
              <a:rPr lang="en-US" smtClean="0"/>
              <a:t>‹#›</a:t>
            </a:fld>
            <a:endParaRPr lang="en-US"/>
          </a:p>
        </p:txBody>
      </p:sp>
    </p:spTree>
    <p:extLst>
      <p:ext uri="{BB962C8B-B14F-4D97-AF65-F5344CB8AC3E}">
        <p14:creationId xmlns:p14="http://schemas.microsoft.com/office/powerpoint/2010/main" val="2679597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A8CE4C-6C03-4A37-8E7D-EDA49ADC8987}"/>
              </a:ext>
            </a:extLst>
          </p:cNvPr>
          <p:cNvSpPr>
            <a:spLocks noGrp="1"/>
          </p:cNvSpPr>
          <p:nvPr>
            <p:ph type="dt" sz="half" idx="10"/>
          </p:nvPr>
        </p:nvSpPr>
        <p:spPr/>
        <p:txBody>
          <a:bodyPr/>
          <a:lstStyle/>
          <a:p>
            <a:fld id="{155D6471-107E-4408-BFB9-8B1F49305036}" type="datetimeFigureOut">
              <a:rPr lang="en-US" smtClean="0"/>
              <a:t>8/11/2022</a:t>
            </a:fld>
            <a:endParaRPr lang="en-US"/>
          </a:p>
        </p:txBody>
      </p:sp>
      <p:sp>
        <p:nvSpPr>
          <p:cNvPr id="3" name="Footer Placeholder 2">
            <a:extLst>
              <a:ext uri="{FF2B5EF4-FFF2-40B4-BE49-F238E27FC236}">
                <a16:creationId xmlns:a16="http://schemas.microsoft.com/office/drawing/2014/main" id="{918B84FC-77BB-4C65-8333-E51D0741D5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CF5176-646B-45AB-9AEF-3D7F2D8009BB}"/>
              </a:ext>
            </a:extLst>
          </p:cNvPr>
          <p:cNvSpPr>
            <a:spLocks noGrp="1"/>
          </p:cNvSpPr>
          <p:nvPr>
            <p:ph type="sldNum" sz="quarter" idx="12"/>
          </p:nvPr>
        </p:nvSpPr>
        <p:spPr/>
        <p:txBody>
          <a:bodyPr/>
          <a:lstStyle/>
          <a:p>
            <a:fld id="{9370A9DA-5EF9-4465-A8EA-23F61D508711}" type="slidenum">
              <a:rPr lang="en-US" smtClean="0"/>
              <a:t>‹#›</a:t>
            </a:fld>
            <a:endParaRPr lang="en-US"/>
          </a:p>
        </p:txBody>
      </p:sp>
    </p:spTree>
    <p:extLst>
      <p:ext uri="{BB962C8B-B14F-4D97-AF65-F5344CB8AC3E}">
        <p14:creationId xmlns:p14="http://schemas.microsoft.com/office/powerpoint/2010/main" val="3566995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5C73E-0551-4FE0-9944-D779C4A008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B60B2E-C280-4D25-AEC8-B0F3DE2536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C28586-5FE7-45BE-9A0E-3A1B5E864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ECE6AF-142B-4CF4-A18B-6D9A51689138}"/>
              </a:ext>
            </a:extLst>
          </p:cNvPr>
          <p:cNvSpPr>
            <a:spLocks noGrp="1"/>
          </p:cNvSpPr>
          <p:nvPr>
            <p:ph type="dt" sz="half" idx="10"/>
          </p:nvPr>
        </p:nvSpPr>
        <p:spPr/>
        <p:txBody>
          <a:bodyPr/>
          <a:lstStyle/>
          <a:p>
            <a:fld id="{155D6471-107E-4408-BFB9-8B1F49305036}" type="datetimeFigureOut">
              <a:rPr lang="en-US" smtClean="0"/>
              <a:t>8/11/2022</a:t>
            </a:fld>
            <a:endParaRPr lang="en-US"/>
          </a:p>
        </p:txBody>
      </p:sp>
      <p:sp>
        <p:nvSpPr>
          <p:cNvPr id="6" name="Footer Placeholder 5">
            <a:extLst>
              <a:ext uri="{FF2B5EF4-FFF2-40B4-BE49-F238E27FC236}">
                <a16:creationId xmlns:a16="http://schemas.microsoft.com/office/drawing/2014/main" id="{C59BB398-7356-441D-9443-3FCB272E7E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C4E171-CCE1-41C2-8EAE-9895FDCA4083}"/>
              </a:ext>
            </a:extLst>
          </p:cNvPr>
          <p:cNvSpPr>
            <a:spLocks noGrp="1"/>
          </p:cNvSpPr>
          <p:nvPr>
            <p:ph type="sldNum" sz="quarter" idx="12"/>
          </p:nvPr>
        </p:nvSpPr>
        <p:spPr/>
        <p:txBody>
          <a:bodyPr/>
          <a:lstStyle/>
          <a:p>
            <a:fld id="{9370A9DA-5EF9-4465-A8EA-23F61D508711}" type="slidenum">
              <a:rPr lang="en-US" smtClean="0"/>
              <a:t>‹#›</a:t>
            </a:fld>
            <a:endParaRPr lang="en-US"/>
          </a:p>
        </p:txBody>
      </p:sp>
    </p:spTree>
    <p:extLst>
      <p:ext uri="{BB962C8B-B14F-4D97-AF65-F5344CB8AC3E}">
        <p14:creationId xmlns:p14="http://schemas.microsoft.com/office/powerpoint/2010/main" val="3291136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CB3B2-26FE-4ED0-800D-EF9D4792E7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8618D4-29CF-4E29-A9B4-E19EF6079F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D7AF3-7E82-400E-AF09-7ED7109391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433D5E-AC67-4377-AFCA-160E530EF1D1}"/>
              </a:ext>
            </a:extLst>
          </p:cNvPr>
          <p:cNvSpPr>
            <a:spLocks noGrp="1"/>
          </p:cNvSpPr>
          <p:nvPr>
            <p:ph type="dt" sz="half" idx="10"/>
          </p:nvPr>
        </p:nvSpPr>
        <p:spPr/>
        <p:txBody>
          <a:bodyPr/>
          <a:lstStyle/>
          <a:p>
            <a:fld id="{155D6471-107E-4408-BFB9-8B1F49305036}" type="datetimeFigureOut">
              <a:rPr lang="en-US" smtClean="0"/>
              <a:t>8/11/2022</a:t>
            </a:fld>
            <a:endParaRPr lang="en-US"/>
          </a:p>
        </p:txBody>
      </p:sp>
      <p:sp>
        <p:nvSpPr>
          <p:cNvPr id="6" name="Footer Placeholder 5">
            <a:extLst>
              <a:ext uri="{FF2B5EF4-FFF2-40B4-BE49-F238E27FC236}">
                <a16:creationId xmlns:a16="http://schemas.microsoft.com/office/drawing/2014/main" id="{BC99F596-144D-4BA9-B19C-21A220623F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597E87-C6B6-4160-A66C-203845DBF78E}"/>
              </a:ext>
            </a:extLst>
          </p:cNvPr>
          <p:cNvSpPr>
            <a:spLocks noGrp="1"/>
          </p:cNvSpPr>
          <p:nvPr>
            <p:ph type="sldNum" sz="quarter" idx="12"/>
          </p:nvPr>
        </p:nvSpPr>
        <p:spPr/>
        <p:txBody>
          <a:bodyPr/>
          <a:lstStyle/>
          <a:p>
            <a:fld id="{9370A9DA-5EF9-4465-A8EA-23F61D508711}" type="slidenum">
              <a:rPr lang="en-US" smtClean="0"/>
              <a:t>‹#›</a:t>
            </a:fld>
            <a:endParaRPr lang="en-US"/>
          </a:p>
        </p:txBody>
      </p:sp>
    </p:spTree>
    <p:extLst>
      <p:ext uri="{BB962C8B-B14F-4D97-AF65-F5344CB8AC3E}">
        <p14:creationId xmlns:p14="http://schemas.microsoft.com/office/powerpoint/2010/main" val="3680553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FD3429-8CBD-496A-BF4B-DA33DCC25E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35D9DA-9E0B-4710-ACE2-920A224C1A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9C87C7-E4CC-4C6E-8BF8-878A582CC1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5D6471-107E-4408-BFB9-8B1F49305036}" type="datetimeFigureOut">
              <a:rPr lang="en-US" smtClean="0"/>
              <a:t>8/11/2022</a:t>
            </a:fld>
            <a:endParaRPr lang="en-US"/>
          </a:p>
        </p:txBody>
      </p:sp>
      <p:sp>
        <p:nvSpPr>
          <p:cNvPr id="5" name="Footer Placeholder 4">
            <a:extLst>
              <a:ext uri="{FF2B5EF4-FFF2-40B4-BE49-F238E27FC236}">
                <a16:creationId xmlns:a16="http://schemas.microsoft.com/office/drawing/2014/main" id="{F992ADA4-0B4B-4E4E-A7A1-4D58035769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4A72C8-5927-417D-8CC2-57722BAE5D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70A9DA-5EF9-4465-A8EA-23F61D508711}" type="slidenum">
              <a:rPr lang="en-US" smtClean="0"/>
              <a:t>‹#›</a:t>
            </a:fld>
            <a:endParaRPr lang="en-US"/>
          </a:p>
        </p:txBody>
      </p:sp>
    </p:spTree>
    <p:extLst>
      <p:ext uri="{BB962C8B-B14F-4D97-AF65-F5344CB8AC3E}">
        <p14:creationId xmlns:p14="http://schemas.microsoft.com/office/powerpoint/2010/main" val="3719642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hyperlink" Target="https://apps.apple.com/us/app/liv/id1553229089" TargetMode="External"/><Relationship Id="rId2" Type="http://schemas.openxmlformats.org/officeDocument/2006/relationships/notesSlide" Target="../notesSlides/notesSlide9.xml"/><Relationship Id="rId16"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3.png"/><Relationship Id="rId10" Type="http://schemas.openxmlformats.org/officeDocument/2006/relationships/image" Target="../media/image30.jpeg"/><Relationship Id="rId4" Type="http://schemas.openxmlformats.org/officeDocument/2006/relationships/image" Target="../media/image24.tiff"/><Relationship Id="rId9" Type="http://schemas.openxmlformats.org/officeDocument/2006/relationships/image" Target="../media/image29.png"/><Relationship Id="rId14" Type="http://schemas.openxmlformats.org/officeDocument/2006/relationships/hyperlink" Target="https://play.google.com/store/apps/details?id=com.livcontroller.syste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5.tiff"/><Relationship Id="rId3" Type="http://schemas.openxmlformats.org/officeDocument/2006/relationships/image" Target="../media/image41.emf"/><Relationship Id="rId7" Type="http://schemas.openxmlformats.org/officeDocument/2006/relationships/image" Target="../media/image44.tiff"/><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43.tiff"/><Relationship Id="rId11" Type="http://schemas.openxmlformats.org/officeDocument/2006/relationships/image" Target="../media/image12.png"/><Relationship Id="rId5" Type="http://schemas.openxmlformats.org/officeDocument/2006/relationships/image" Target="../media/image42.tiff"/><Relationship Id="rId10"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12" Type="http://schemas.openxmlformats.org/officeDocument/2006/relationships/customXml" Target="../ink/ink3.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40.png"/><Relationship Id="rId5" Type="http://schemas.openxmlformats.org/officeDocument/2006/relationships/image" Target="../media/image52.png"/><Relationship Id="rId10" Type="http://schemas.openxmlformats.org/officeDocument/2006/relationships/customXml" Target="../ink/ink2.xml"/><Relationship Id="rId4" Type="http://schemas.openxmlformats.org/officeDocument/2006/relationships/image" Target="../media/image51.png"/><Relationship Id="rId9" Type="http://schemas.openxmlformats.org/officeDocument/2006/relationships/image" Target="../media/image530.png"/><Relationship Id="rId14" Type="http://schemas.openxmlformats.org/officeDocument/2006/relationships/customXml" Target="../ink/ink4.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4.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3.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47.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9.sv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03.sv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svg"/><Relationship Id="rId4" Type="http://schemas.openxmlformats.org/officeDocument/2006/relationships/image" Target="../media/image101.svg"/><Relationship Id="rId9" Type="http://schemas.openxmlformats.org/officeDocument/2006/relationships/image" Target="../media/image106.png"/></Relationships>
</file>

<file path=ppt/slides/_rels/slide4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hyperlink" Target="http://pro.thermacell.com/"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hyperlink" Target="https://info.thermacell.com/forgot-to-add-your-reseller-number?hsLang=en" TargetMode="External"/><Relationship Id="rId4" Type="http://schemas.openxmlformats.org/officeDocument/2006/relationships/hyperlink" Target="https://info.thermacell.com/liv-pro-support-page?hsLang=en"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7001828.fs1.hubspotusercontent-na1.net/hubfs/7001828/How%20to%20reset%20refill%20life%20video%20.mp4" TargetMode="External"/><Relationship Id="rId7"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4.png"/><Relationship Id="rId4" Type="http://schemas.openxmlformats.org/officeDocument/2006/relationships/image" Target="../media/image15.png"/></Relationships>
</file>

<file path=ppt/slides/_rels/slide54.xml.rels><?xml version="1.0" encoding="UTF-8" standalone="yes"?>
<Relationships xmlns="http://schemas.openxmlformats.org/package/2006/relationships"><Relationship Id="rId3" Type="http://schemas.openxmlformats.org/officeDocument/2006/relationships/hyperlink" Target="https://7001828.fs1.hubspotusercontent-na1.net/hubfs/7001828/Reset%20Refill%20life%20(1).mp4" TargetMode="External"/><Relationship Id="rId7" Type="http://schemas.openxmlformats.org/officeDocument/2006/relationships/image" Target="../media/image115.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4.png"/><Relationship Id="rId4" Type="http://schemas.openxmlformats.org/officeDocument/2006/relationships/image" Target="../media/image15.png"/></Relationships>
</file>

<file path=ppt/slides/_rels/slide5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17.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www.thermacellpro.com/" TargetMode="External"/><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hyperlink" Target="https://info.thermacell.com/liv-pro-support-page?hsLang=en"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jpe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hyperlink" Target="https://info.thermacell.com/hubfs/LIV%20Pro%20SizzlePro.mp4-1.mp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a:extLst>
              <a:ext uri="{FF2B5EF4-FFF2-40B4-BE49-F238E27FC236}">
                <a16:creationId xmlns:a16="http://schemas.microsoft.com/office/drawing/2014/main" id="{9AD5D3FD-969A-4B4C-BCD1-2475907FDD88}"/>
              </a:ext>
            </a:extLst>
          </p:cNvPr>
          <p:cNvPicPr>
            <a:picLocks noChangeAspect="1"/>
          </p:cNvPicPr>
          <p:nvPr/>
        </p:nvPicPr>
        <p:blipFill rotWithShape="1">
          <a:blip r:embed="rId2">
            <a:extLst>
              <a:ext uri="{28A0092B-C50C-407E-A947-70E740481C1C}">
                <a14:useLocalDpi xmlns:a14="http://schemas.microsoft.com/office/drawing/2010/main"/>
              </a:ext>
            </a:extLst>
          </a:blip>
          <a:srcRect l="15150" r="12633"/>
          <a:stretch/>
        </p:blipFill>
        <p:spPr>
          <a:xfrm>
            <a:off x="-517358" y="0"/>
            <a:ext cx="13619748" cy="6858000"/>
          </a:xfrm>
          <a:prstGeom prst="rect">
            <a:avLst/>
          </a:prstGeom>
        </p:spPr>
      </p:pic>
      <p:pic>
        <p:nvPicPr>
          <p:cNvPr id="4" name="Picture 3" descr="Logo&#10;&#10;Description automatically generated">
            <a:extLst>
              <a:ext uri="{FF2B5EF4-FFF2-40B4-BE49-F238E27FC236}">
                <a16:creationId xmlns:a16="http://schemas.microsoft.com/office/drawing/2014/main" id="{B6238E48-8ADB-46B5-9457-A6323E2E826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87667" y="1650825"/>
            <a:ext cx="5216664" cy="2223521"/>
          </a:xfrm>
          <a:prstGeom prst="rect">
            <a:avLst/>
          </a:prstGeom>
        </p:spPr>
      </p:pic>
      <p:sp>
        <p:nvSpPr>
          <p:cNvPr id="7" name="TextBox 6">
            <a:extLst>
              <a:ext uri="{FF2B5EF4-FFF2-40B4-BE49-F238E27FC236}">
                <a16:creationId xmlns:a16="http://schemas.microsoft.com/office/drawing/2014/main" id="{72202250-05E3-635D-0A4B-45177E6F17D7}"/>
              </a:ext>
            </a:extLst>
          </p:cNvPr>
          <p:cNvSpPr txBox="1"/>
          <p:nvPr/>
        </p:nvSpPr>
        <p:spPr>
          <a:xfrm>
            <a:off x="3760851" y="5826106"/>
            <a:ext cx="4670296" cy="769441"/>
          </a:xfrm>
          <a:prstGeom prst="rect">
            <a:avLst/>
          </a:prstGeom>
          <a:solidFill>
            <a:schemeClr val="accent1">
              <a:lumMod val="60000"/>
              <a:lumOff val="40000"/>
              <a:alpha val="40000"/>
            </a:schemeClr>
          </a:solidFill>
        </p:spPr>
        <p:txBody>
          <a:bodyPr wrap="square" rtlCol="0">
            <a:spAutoFit/>
          </a:bodyPr>
          <a:lstStyle/>
          <a:p>
            <a:pPr algn="ctr"/>
            <a:r>
              <a:rPr lang="en-US" sz="2400" b="1" dirty="0">
                <a:solidFill>
                  <a:schemeClr val="bg1"/>
                </a:solidFill>
                <a:latin typeface="DIN 2014 Demi" panose="020B0604020202020204" pitchFamily="34" charset="0"/>
                <a:ea typeface="DIN 2014 Demi" panose="020B0604020202020204" pitchFamily="34" charset="0"/>
              </a:rPr>
              <a:t>Installation Training</a:t>
            </a:r>
          </a:p>
          <a:p>
            <a:pPr algn="ctr"/>
            <a:r>
              <a:rPr lang="en-US" sz="2000" b="1" dirty="0">
                <a:solidFill>
                  <a:schemeClr val="bg1"/>
                </a:solidFill>
              </a:rPr>
              <a:t>2022</a:t>
            </a:r>
          </a:p>
        </p:txBody>
      </p:sp>
    </p:spTree>
    <p:extLst>
      <p:ext uri="{BB962C8B-B14F-4D97-AF65-F5344CB8AC3E}">
        <p14:creationId xmlns:p14="http://schemas.microsoft.com/office/powerpoint/2010/main" val="377881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F2B351C-4454-4CE1-8110-5C03F6963DBA}"/>
              </a:ext>
            </a:extLst>
          </p:cNvPr>
          <p:cNvSpPr txBox="1"/>
          <p:nvPr/>
        </p:nvSpPr>
        <p:spPr>
          <a:xfrm>
            <a:off x="559866" y="296255"/>
            <a:ext cx="5578513" cy="584775"/>
          </a:xfrm>
          <a:prstGeom prst="rect">
            <a:avLst/>
          </a:prstGeom>
          <a:noFill/>
        </p:spPr>
        <p:txBody>
          <a:bodyPr wrap="square" lIns="91440" tIns="45720" rIns="91440" bIns="45720" rtlCol="0" anchor="t">
            <a:spAutoFit/>
          </a:bodyPr>
          <a:lstStyle/>
          <a:p>
            <a:r>
              <a:rPr lang="en-US" sz="3200" b="1" dirty="0">
                <a:latin typeface="DIN 2014 Demi"/>
                <a:ea typeface="DIN 2014 Demi" panose="020B0604020202020204" pitchFamily="34" charset="0"/>
              </a:rPr>
              <a:t>Control from anywhere.</a:t>
            </a:r>
          </a:p>
        </p:txBody>
      </p:sp>
      <p:pic>
        <p:nvPicPr>
          <p:cNvPr id="8" name="Picture 11">
            <a:extLst>
              <a:ext uri="{FF2B5EF4-FFF2-40B4-BE49-F238E27FC236}">
                <a16:creationId xmlns:a16="http://schemas.microsoft.com/office/drawing/2014/main" id="{DB6D1679-C305-1E4B-8B39-D3B99C846E8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0" y="7345282"/>
            <a:ext cx="1087346" cy="6040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871E62E-8B1C-2A4F-8F9F-FB423D93A21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417551" y="7273449"/>
            <a:ext cx="766347" cy="737019"/>
          </a:xfrm>
          <a:prstGeom prst="rect">
            <a:avLst/>
          </a:prstGeom>
        </p:spPr>
      </p:pic>
      <p:sp>
        <p:nvSpPr>
          <p:cNvPr id="3" name="TextBox 2">
            <a:extLst>
              <a:ext uri="{FF2B5EF4-FFF2-40B4-BE49-F238E27FC236}">
                <a16:creationId xmlns:a16="http://schemas.microsoft.com/office/drawing/2014/main" id="{3CB9753D-3C74-4D93-8F5C-53AF524B4467}"/>
              </a:ext>
            </a:extLst>
          </p:cNvPr>
          <p:cNvSpPr txBox="1"/>
          <p:nvPr/>
        </p:nvSpPr>
        <p:spPr>
          <a:xfrm>
            <a:off x="5041732" y="6527567"/>
            <a:ext cx="1023998"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latin typeface="+mj-lt"/>
                <a:ea typeface="DIN 2014" panose="020B0504020202020204" pitchFamily="34" charset="0"/>
              </a:rPr>
              <a:t>(Confidential)</a:t>
            </a:r>
            <a:endParaRPr lang="en-US" sz="1200">
              <a:solidFill>
                <a:schemeClr val="bg1">
                  <a:lumMod val="50000"/>
                </a:schemeClr>
              </a:solidFill>
              <a:latin typeface="DIN 2014" panose="020B0504020202020204" pitchFamily="34" charset="0"/>
              <a:ea typeface="DIN 2014" panose="020B0504020202020204" pitchFamily="34" charset="0"/>
            </a:endParaRPr>
          </a:p>
          <a:p>
            <a:endParaRPr lang="en-US">
              <a:solidFill>
                <a:srgbClr val="BCBCBC"/>
              </a:solidFill>
              <a:latin typeface="DIN 2014" panose="020B0504020202020204" pitchFamily="34" charset="0"/>
              <a:ea typeface="DIN 2014" panose="020B0504020202020204" pitchFamily="34" charset="0"/>
            </a:endParaRPr>
          </a:p>
        </p:txBody>
      </p:sp>
      <p:sp>
        <p:nvSpPr>
          <p:cNvPr id="17" name="TextBox 16">
            <a:extLst>
              <a:ext uri="{FF2B5EF4-FFF2-40B4-BE49-F238E27FC236}">
                <a16:creationId xmlns:a16="http://schemas.microsoft.com/office/drawing/2014/main" id="{333520A7-5999-4DA5-98B8-C5825CDA7598}"/>
              </a:ext>
            </a:extLst>
          </p:cNvPr>
          <p:cNvSpPr txBox="1"/>
          <p:nvPr/>
        </p:nvSpPr>
        <p:spPr>
          <a:xfrm>
            <a:off x="9616798" y="6527567"/>
            <a:ext cx="2368918"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latin typeface="+mj-lt"/>
                <a:ea typeface="DIN 2014" panose="020B0504020202020204" pitchFamily="34" charset="0"/>
              </a:rPr>
              <a:t>©</a:t>
            </a:r>
            <a:r>
              <a:rPr lang="en-US" sz="1200">
                <a:solidFill>
                  <a:schemeClr val="bg1">
                    <a:lumMod val="50000"/>
                  </a:schemeClr>
                </a:solidFill>
                <a:latin typeface="DIN 2014" panose="020B0504020202020204" pitchFamily="34" charset="0"/>
                <a:ea typeface="DIN 2014" panose="020B0504020202020204" pitchFamily="34" charset="0"/>
              </a:rPr>
              <a:t>2020 Thermacell Repellents Inc.</a:t>
            </a:r>
          </a:p>
          <a:p>
            <a:endParaRPr lang="en-US">
              <a:solidFill>
                <a:srgbClr val="BCBCBC"/>
              </a:solidFill>
              <a:latin typeface="DIN 2014" panose="020B0504020202020204" pitchFamily="34" charset="0"/>
              <a:ea typeface="DIN 2014" panose="020B0504020202020204" pitchFamily="34" charset="0"/>
            </a:endParaRPr>
          </a:p>
        </p:txBody>
      </p:sp>
      <p:pic>
        <p:nvPicPr>
          <p:cNvPr id="14" name="Picture 13">
            <a:extLst>
              <a:ext uri="{FF2B5EF4-FFF2-40B4-BE49-F238E27FC236}">
                <a16:creationId xmlns:a16="http://schemas.microsoft.com/office/drawing/2014/main" id="{DB048BEA-1CB9-984E-A342-80CD386A2D9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624112" y="2050864"/>
            <a:ext cx="3021540" cy="2878547"/>
          </a:xfrm>
          <a:prstGeom prst="rect">
            <a:avLst/>
          </a:prstGeom>
        </p:spPr>
      </p:pic>
      <p:pic>
        <p:nvPicPr>
          <p:cNvPr id="16" name="Picture 15">
            <a:extLst>
              <a:ext uri="{FF2B5EF4-FFF2-40B4-BE49-F238E27FC236}">
                <a16:creationId xmlns:a16="http://schemas.microsoft.com/office/drawing/2014/main" id="{B144BF2A-62F0-C840-ABDE-4B4A89D5B4A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00739" y="3725005"/>
            <a:ext cx="1994136" cy="2046690"/>
          </a:xfrm>
          <a:prstGeom prst="rect">
            <a:avLst/>
          </a:prstGeom>
        </p:spPr>
      </p:pic>
      <p:sp>
        <p:nvSpPr>
          <p:cNvPr id="6" name="Flowchart: Process 5">
            <a:extLst>
              <a:ext uri="{FF2B5EF4-FFF2-40B4-BE49-F238E27FC236}">
                <a16:creationId xmlns:a16="http://schemas.microsoft.com/office/drawing/2014/main" id="{025C6BBE-C642-47F9-AD29-BE6C7B49355C}"/>
              </a:ext>
            </a:extLst>
          </p:cNvPr>
          <p:cNvSpPr/>
          <p:nvPr/>
        </p:nvSpPr>
        <p:spPr>
          <a:xfrm>
            <a:off x="7669024" y="3913409"/>
            <a:ext cx="1131024" cy="908096"/>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Picture 19">
            <a:extLst>
              <a:ext uri="{FF2B5EF4-FFF2-40B4-BE49-F238E27FC236}">
                <a16:creationId xmlns:a16="http://schemas.microsoft.com/office/drawing/2014/main" id="{03EEC296-BDA1-4599-A246-B4D1D497A6D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70187" y="3416517"/>
            <a:ext cx="3991379" cy="2928488"/>
          </a:xfrm>
          <a:prstGeom prst="rect">
            <a:avLst/>
          </a:prstGeom>
        </p:spPr>
      </p:pic>
      <p:sp>
        <p:nvSpPr>
          <p:cNvPr id="4" name="TextBox 3">
            <a:extLst>
              <a:ext uri="{FF2B5EF4-FFF2-40B4-BE49-F238E27FC236}">
                <a16:creationId xmlns:a16="http://schemas.microsoft.com/office/drawing/2014/main" id="{F301C16C-69B9-4174-9774-68B5229996A7}"/>
              </a:ext>
            </a:extLst>
          </p:cNvPr>
          <p:cNvSpPr txBox="1"/>
          <p:nvPr/>
        </p:nvSpPr>
        <p:spPr>
          <a:xfrm>
            <a:off x="5394663" y="939175"/>
            <a:ext cx="6277712" cy="400110"/>
          </a:xfrm>
          <a:prstGeom prst="rect">
            <a:avLst/>
          </a:prstGeom>
          <a:noFill/>
        </p:spPr>
        <p:txBody>
          <a:bodyPr wrap="square" rtlCol="0">
            <a:spAutoFit/>
          </a:bodyPr>
          <a:lstStyle/>
          <a:p>
            <a:r>
              <a:rPr lang="en-US" sz="2000" dirty="0">
                <a:solidFill>
                  <a:schemeClr val="bg1">
                    <a:lumMod val="50000"/>
                  </a:schemeClr>
                </a:solidFill>
              </a:rPr>
              <a:t>Unlock another level of freedom and control:</a:t>
            </a:r>
          </a:p>
        </p:txBody>
      </p:sp>
      <p:pic>
        <p:nvPicPr>
          <p:cNvPr id="18" name="Picture 17" descr="Icon&#10;&#10;Description automatically generated">
            <a:extLst>
              <a:ext uri="{FF2B5EF4-FFF2-40B4-BE49-F238E27FC236}">
                <a16:creationId xmlns:a16="http://schemas.microsoft.com/office/drawing/2014/main" id="{6858B450-45D6-334C-A922-1EA5140D65F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12344" y="1287315"/>
            <a:ext cx="2036985" cy="615928"/>
          </a:xfrm>
          <a:prstGeom prst="rect">
            <a:avLst/>
          </a:prstGeom>
        </p:spPr>
      </p:pic>
      <p:pic>
        <p:nvPicPr>
          <p:cNvPr id="21" name="Picture 20" descr="A screenshot of a cell phone&#10;&#10;Description automatically generated with medium confidence">
            <a:extLst>
              <a:ext uri="{FF2B5EF4-FFF2-40B4-BE49-F238E27FC236}">
                <a16:creationId xmlns:a16="http://schemas.microsoft.com/office/drawing/2014/main" id="{018361CC-DCCE-3B4C-A605-DB3AAAD0FD1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255559" y="102763"/>
            <a:ext cx="1794404" cy="3391776"/>
          </a:xfrm>
          <a:prstGeom prst="rect">
            <a:avLst/>
          </a:prstGeom>
        </p:spPr>
      </p:pic>
      <p:sp>
        <p:nvSpPr>
          <p:cNvPr id="22" name="TextBox 21">
            <a:extLst>
              <a:ext uri="{FF2B5EF4-FFF2-40B4-BE49-F238E27FC236}">
                <a16:creationId xmlns:a16="http://schemas.microsoft.com/office/drawing/2014/main" id="{47D4D794-96E8-B742-BAEB-E43C194CF833}"/>
              </a:ext>
            </a:extLst>
          </p:cNvPr>
          <p:cNvSpPr txBox="1"/>
          <p:nvPr/>
        </p:nvSpPr>
        <p:spPr>
          <a:xfrm>
            <a:off x="5394663" y="1391620"/>
            <a:ext cx="5758098" cy="1754326"/>
          </a:xfrm>
          <a:prstGeom prst="rect">
            <a:avLst/>
          </a:prstGeom>
          <a:noFill/>
        </p:spPr>
        <p:txBody>
          <a:bodyPr wrap="square" rtlCol="0">
            <a:spAutoFit/>
          </a:bodyPr>
          <a:lstStyle/>
          <a:p>
            <a:pPr marL="457200" indent="-457200">
              <a:buFont typeface="Arial" panose="020B0604020202020204" pitchFamily="34" charset="0"/>
              <a:buChar char="•"/>
            </a:pPr>
            <a:r>
              <a:rPr lang="en-US" dirty="0">
                <a:latin typeface="DIN 2014" panose="020B0504020202020204" pitchFamily="34" charset="0"/>
                <a:ea typeface="DIN 2014" panose="020B0504020202020204" pitchFamily="34" charset="0"/>
              </a:rPr>
              <a:t>Turn on/off from anywhere</a:t>
            </a:r>
          </a:p>
          <a:p>
            <a:pPr marL="457200" indent="-457200">
              <a:buFont typeface="Arial" panose="020B0604020202020204" pitchFamily="34" charset="0"/>
              <a:buChar char="•"/>
            </a:pPr>
            <a:r>
              <a:rPr lang="en-US" dirty="0">
                <a:latin typeface="DIN 2014" panose="020B0504020202020204" pitchFamily="34" charset="0"/>
                <a:ea typeface="DIN 2014" panose="020B0504020202020204" pitchFamily="34" charset="0"/>
              </a:rPr>
              <a:t>Set schedules &amp; timers</a:t>
            </a:r>
          </a:p>
          <a:p>
            <a:pPr marL="457200" indent="-457200">
              <a:buFont typeface="Arial" panose="020B0604020202020204" pitchFamily="34" charset="0"/>
              <a:buChar char="•"/>
            </a:pPr>
            <a:r>
              <a:rPr lang="en-US" dirty="0">
                <a:latin typeface="DIN 2014" panose="020B0504020202020204" pitchFamily="34" charset="0"/>
                <a:ea typeface="DIN 2014" panose="020B0504020202020204" pitchFamily="34" charset="0"/>
              </a:rPr>
              <a:t>Customize repeller lighting</a:t>
            </a:r>
          </a:p>
          <a:p>
            <a:pPr marL="457200" indent="-457200">
              <a:buFont typeface="Arial" panose="020B0604020202020204" pitchFamily="34" charset="0"/>
              <a:buChar char="•"/>
            </a:pPr>
            <a:r>
              <a:rPr lang="en-US" dirty="0">
                <a:latin typeface="DIN 2014" panose="020B0504020202020204" pitchFamily="34" charset="0"/>
                <a:ea typeface="DIN 2014" panose="020B0504020202020204" pitchFamily="34" charset="0"/>
              </a:rPr>
              <a:t>Monitor cartridge level </a:t>
            </a:r>
            <a:r>
              <a:rPr lang="en-US" b="1" i="1" dirty="0">
                <a:latin typeface="DIN 2014" panose="020B0504020202020204" pitchFamily="34" charset="0"/>
                <a:ea typeface="DIN 2014" panose="020B0504020202020204" pitchFamily="34" charset="0"/>
              </a:rPr>
              <a:t>(beta)</a:t>
            </a:r>
          </a:p>
          <a:p>
            <a:pPr marL="457200" indent="-457200">
              <a:buFont typeface="Arial" panose="020B0604020202020204" pitchFamily="34" charset="0"/>
              <a:buChar char="•"/>
            </a:pPr>
            <a:r>
              <a:rPr lang="en-US" dirty="0">
                <a:latin typeface="DIN 2014" panose="020B0504020202020204" pitchFamily="34" charset="0"/>
                <a:ea typeface="DIN 2014" panose="020B0504020202020204" pitchFamily="34" charset="0"/>
              </a:rPr>
              <a:t>Enable push notifications</a:t>
            </a:r>
          </a:p>
          <a:p>
            <a:pPr marL="457200" indent="-457200">
              <a:buFont typeface="Arial" panose="020B0604020202020204" pitchFamily="34" charset="0"/>
              <a:buChar char="•"/>
            </a:pPr>
            <a:r>
              <a:rPr lang="en-US" dirty="0">
                <a:latin typeface="DIN 2014" panose="020B0504020202020204" pitchFamily="34" charset="0"/>
                <a:ea typeface="DIN 2014" panose="020B0504020202020204" pitchFamily="34" charset="0"/>
              </a:rPr>
              <a:t>Share system control</a:t>
            </a:r>
          </a:p>
        </p:txBody>
      </p:sp>
      <p:pic>
        <p:nvPicPr>
          <p:cNvPr id="27" name="Picture 26">
            <a:extLst>
              <a:ext uri="{FF2B5EF4-FFF2-40B4-BE49-F238E27FC236}">
                <a16:creationId xmlns:a16="http://schemas.microsoft.com/office/drawing/2014/main" id="{D10651AE-9D81-E140-B962-4E990A4CEF8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82418" y="2156750"/>
            <a:ext cx="3247371" cy="2611402"/>
          </a:xfrm>
          <a:prstGeom prst="rect">
            <a:avLst/>
          </a:prstGeom>
        </p:spPr>
      </p:pic>
      <p:grpSp>
        <p:nvGrpSpPr>
          <p:cNvPr id="28" name="Group 27">
            <a:extLst>
              <a:ext uri="{FF2B5EF4-FFF2-40B4-BE49-F238E27FC236}">
                <a16:creationId xmlns:a16="http://schemas.microsoft.com/office/drawing/2014/main" id="{66A93E8C-310F-41D4-913D-9E82D1547896}"/>
              </a:ext>
            </a:extLst>
          </p:cNvPr>
          <p:cNvGrpSpPr/>
          <p:nvPr/>
        </p:nvGrpSpPr>
        <p:grpSpPr>
          <a:xfrm>
            <a:off x="1076143" y="5015802"/>
            <a:ext cx="3011168" cy="1238669"/>
            <a:chOff x="795252" y="3429000"/>
            <a:chExt cx="3011168" cy="1238669"/>
          </a:xfrm>
        </p:grpSpPr>
        <p:pic>
          <p:nvPicPr>
            <p:cNvPr id="29" name="Picture 28" descr="A picture containing icon&#10;&#10;Description automatically generated">
              <a:extLst>
                <a:ext uri="{FF2B5EF4-FFF2-40B4-BE49-F238E27FC236}">
                  <a16:creationId xmlns:a16="http://schemas.microsoft.com/office/drawing/2014/main" id="{E3D622B0-585A-4CA0-BC6A-6A8331B94D1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95252" y="3429000"/>
              <a:ext cx="1238669" cy="12386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29" descr="Apple App Store Icon - Green Queen">
              <a:hlinkClick r:id="rId12"/>
              <a:extLst>
                <a:ext uri="{FF2B5EF4-FFF2-40B4-BE49-F238E27FC236}">
                  <a16:creationId xmlns:a16="http://schemas.microsoft.com/office/drawing/2014/main" id="{C02B3271-3695-4B12-9202-691EE068A493}"/>
                </a:ext>
              </a:extLst>
            </p:cNvPr>
            <p:cNvPicPr/>
            <p:nvPr/>
          </p:nvPicPr>
          <p:blipFill>
            <a:blip r:embed="rId13" cstate="email">
              <a:extLst>
                <a:ext uri="{28A0092B-C50C-407E-A947-70E740481C1C}">
                  <a14:useLocalDpi xmlns:a14="http://schemas.microsoft.com/office/drawing/2010/main"/>
                </a:ext>
              </a:extLst>
            </a:blip>
            <a:srcRect/>
            <a:stretch>
              <a:fillRect/>
            </a:stretch>
          </p:blipFill>
          <p:spPr bwMode="auto">
            <a:xfrm>
              <a:off x="2411008" y="3600869"/>
              <a:ext cx="1314450" cy="495300"/>
            </a:xfrm>
            <a:prstGeom prst="rect">
              <a:avLst/>
            </a:prstGeom>
            <a:noFill/>
            <a:ln>
              <a:noFill/>
            </a:ln>
          </p:spPr>
        </p:pic>
        <p:pic>
          <p:nvPicPr>
            <p:cNvPr id="31" name="Picture 30" descr="Brand guidelines | Google Play | Android Developers">
              <a:hlinkClick r:id="rId14"/>
              <a:extLst>
                <a:ext uri="{FF2B5EF4-FFF2-40B4-BE49-F238E27FC236}">
                  <a16:creationId xmlns:a16="http://schemas.microsoft.com/office/drawing/2014/main" id="{C2301077-D8CA-4A12-A9EC-A0766848D3B5}"/>
                </a:ext>
              </a:extLst>
            </p:cNvPr>
            <p:cNvPicPr/>
            <p:nvPr/>
          </p:nvPicPr>
          <p:blipFill>
            <a:blip r:embed="rId15" cstate="email">
              <a:extLst>
                <a:ext uri="{28A0092B-C50C-407E-A947-70E740481C1C}">
                  <a14:useLocalDpi xmlns:a14="http://schemas.microsoft.com/office/drawing/2010/main"/>
                </a:ext>
              </a:extLst>
            </a:blip>
            <a:srcRect/>
            <a:stretch>
              <a:fillRect/>
            </a:stretch>
          </p:blipFill>
          <p:spPr bwMode="auto">
            <a:xfrm>
              <a:off x="2330045" y="4096169"/>
              <a:ext cx="1476375" cy="571500"/>
            </a:xfrm>
            <a:prstGeom prst="rect">
              <a:avLst/>
            </a:prstGeom>
            <a:noFill/>
            <a:ln>
              <a:noFill/>
            </a:ln>
          </p:spPr>
        </p:pic>
      </p:grpSp>
      <p:pic>
        <p:nvPicPr>
          <p:cNvPr id="32" name="Picture 31">
            <a:extLst>
              <a:ext uri="{FF2B5EF4-FFF2-40B4-BE49-F238E27FC236}">
                <a16:creationId xmlns:a16="http://schemas.microsoft.com/office/drawing/2014/main" id="{412B285E-7D7D-4BEF-A93A-7E58B9C4A65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76142" y="5015801"/>
            <a:ext cx="1238669" cy="12386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64504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ome, honeycomb&#10;&#10;Description automatically generated">
            <a:extLst>
              <a:ext uri="{FF2B5EF4-FFF2-40B4-BE49-F238E27FC236}">
                <a16:creationId xmlns:a16="http://schemas.microsoft.com/office/drawing/2014/main" id="{09A0DA0E-AED7-4C41-ACFD-FFFF434CB057}"/>
              </a:ext>
            </a:extLst>
          </p:cNvPr>
          <p:cNvPicPr>
            <a:picLocks noChangeAspect="1"/>
          </p:cNvPicPr>
          <p:nvPr/>
        </p:nvPicPr>
        <p:blipFill>
          <a:blip r:embed="rId2">
            <a:alphaModFix amt="35000"/>
            <a:extLst>
              <a:ext uri="{28A0092B-C50C-407E-A947-70E740481C1C}">
                <a14:useLocalDpi xmlns:a14="http://schemas.microsoft.com/office/drawing/2010/main"/>
              </a:ext>
            </a:extLst>
          </a:blip>
          <a:stretch>
            <a:fillRect/>
          </a:stretch>
        </p:blipFill>
        <p:spPr>
          <a:xfrm>
            <a:off x="-1848052" y="1"/>
            <a:ext cx="16338475" cy="6858000"/>
          </a:xfrm>
          <a:prstGeom prst="rect">
            <a:avLst/>
          </a:prstGeom>
        </p:spPr>
      </p:pic>
      <p:sp>
        <p:nvSpPr>
          <p:cNvPr id="4" name="TextBox 3">
            <a:extLst>
              <a:ext uri="{FF2B5EF4-FFF2-40B4-BE49-F238E27FC236}">
                <a16:creationId xmlns:a16="http://schemas.microsoft.com/office/drawing/2014/main" id="{B3AAF64A-81E4-435E-9FFB-2791DF926B7F}"/>
              </a:ext>
            </a:extLst>
          </p:cNvPr>
          <p:cNvSpPr txBox="1"/>
          <p:nvPr/>
        </p:nvSpPr>
        <p:spPr>
          <a:xfrm>
            <a:off x="4694494" y="2782669"/>
            <a:ext cx="2803011" cy="646331"/>
          </a:xfrm>
          <a:prstGeom prst="rect">
            <a:avLst/>
          </a:prstGeom>
          <a:noFill/>
        </p:spPr>
        <p:txBody>
          <a:bodyPr wrap="none" rtlCol="0">
            <a:spAutoFit/>
          </a:bodyPr>
          <a:lstStyle/>
          <a:p>
            <a:r>
              <a:rPr lang="en-US" sz="3600">
                <a:latin typeface="DIN 2014 Demi" panose="020B0604020202020204" pitchFamily="34" charset="0"/>
                <a:ea typeface="DIN 2014 Demi" panose="020B0604020202020204" pitchFamily="34" charset="0"/>
              </a:rPr>
              <a:t>Configuration</a:t>
            </a:r>
          </a:p>
        </p:txBody>
      </p:sp>
      <p:pic>
        <p:nvPicPr>
          <p:cNvPr id="6" name="Picture 5" descr="Logo&#10;&#10;Description automatically generated">
            <a:extLst>
              <a:ext uri="{FF2B5EF4-FFF2-40B4-BE49-F238E27FC236}">
                <a16:creationId xmlns:a16="http://schemas.microsoft.com/office/drawing/2014/main" id="{8E9F1131-92C2-417E-85D3-85FBFD68371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3468" y="5288737"/>
            <a:ext cx="2803011" cy="1194740"/>
          </a:xfrm>
          <a:prstGeom prst="rect">
            <a:avLst/>
          </a:prstGeom>
        </p:spPr>
      </p:pic>
    </p:spTree>
    <p:extLst>
      <p:ext uri="{BB962C8B-B14F-4D97-AF65-F5344CB8AC3E}">
        <p14:creationId xmlns:p14="http://schemas.microsoft.com/office/powerpoint/2010/main" val="3930232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Connect</a:t>
            </a:r>
          </a:p>
        </p:txBody>
      </p:sp>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0111CF1-C56D-4B87-B1AA-D6DB43E6B065}"/>
              </a:ext>
            </a:extLst>
          </p:cNvPr>
          <p:cNvSpPr txBox="1"/>
          <p:nvPr/>
        </p:nvSpPr>
        <p:spPr>
          <a:xfrm>
            <a:off x="786928" y="266603"/>
            <a:ext cx="6539162" cy="954107"/>
          </a:xfrm>
          <a:prstGeom prst="rect">
            <a:avLst/>
          </a:prstGeom>
          <a:noFill/>
        </p:spPr>
        <p:txBody>
          <a:bodyPr wrap="none" lIns="91440" tIns="45720" rIns="91440" bIns="45720" rtlCol="0" anchor="t">
            <a:spAutoFit/>
          </a:bodyPr>
          <a:lstStyle/>
          <a:p>
            <a:r>
              <a:rPr lang="en-US" sz="3600">
                <a:latin typeface="DIN 2014"/>
                <a:ea typeface="DIN 2014" panose="020F0502020204030204" pitchFamily="34" charset="0"/>
              </a:rPr>
              <a:t>How to approach a configuration </a:t>
            </a:r>
            <a:endParaRPr lang="en-US" sz="3600">
              <a:latin typeface="DIN 2014" panose="020F0502020204030204" pitchFamily="34" charset="0"/>
              <a:ea typeface="DIN 2014" panose="020F0502020204030204" pitchFamily="34" charset="0"/>
            </a:endParaRPr>
          </a:p>
          <a:p>
            <a:endParaRPr lang="en-US" sz="2000">
              <a:latin typeface="DIN 2014" panose="020F0502020204030204" pitchFamily="34" charset="0"/>
              <a:ea typeface="DIN 2014" panose="020F0502020204030204" pitchFamily="34" charset="0"/>
            </a:endParaRPr>
          </a:p>
        </p:txBody>
      </p:sp>
      <p:pic>
        <p:nvPicPr>
          <p:cNvPr id="1026" name="Picture 2" descr="Natural Stone vs. Paver vs. Concrete Patios: What's Best for My Alexandria  or Arlington, VA Home?">
            <a:extLst>
              <a:ext uri="{FF2B5EF4-FFF2-40B4-BE49-F238E27FC236}">
                <a16:creationId xmlns:a16="http://schemas.microsoft.com/office/drawing/2014/main" id="{7BB533C6-DC5F-412E-959E-E10F829742F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43115" y="1447800"/>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ood Decks: Pine, Ipe &amp; Hardwoods Installed in Lancaster &amp; Central PA –  Stump's Quality Decks &amp; Porches">
            <a:extLst>
              <a:ext uri="{FF2B5EF4-FFF2-40B4-BE49-F238E27FC236}">
                <a16:creationId xmlns:a16="http://schemas.microsoft.com/office/drawing/2014/main" id="{3547A0FB-78A2-49B3-81C7-CF260CC3104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6255" y="1447800"/>
            <a:ext cx="2314575"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tio and Deck Combinations: Which to Do First, Ideas, and Pro Design &amp;  Construction Tips">
            <a:extLst>
              <a:ext uri="{FF2B5EF4-FFF2-40B4-BE49-F238E27FC236}">
                <a16:creationId xmlns:a16="http://schemas.microsoft.com/office/drawing/2014/main" id="{03E4C881-6E72-4778-91EB-49BBC9AA732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3115" y="4201808"/>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12 Small Backyard Landscaping Ideas For Your Outdoor Oasis | MYMOVE">
            <a:extLst>
              <a:ext uri="{FF2B5EF4-FFF2-40B4-BE49-F238E27FC236}">
                <a16:creationId xmlns:a16="http://schemas.microsoft.com/office/drawing/2014/main" id="{74BFBFB5-B163-473B-94E5-ECD0A11A22B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63856" y="4254195"/>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FD99308-720A-4937-BA58-6FEFBD92086E}"/>
              </a:ext>
            </a:extLst>
          </p:cNvPr>
          <p:cNvSpPr txBox="1"/>
          <p:nvPr/>
        </p:nvSpPr>
        <p:spPr>
          <a:xfrm>
            <a:off x="1654210" y="3190875"/>
            <a:ext cx="844783" cy="400110"/>
          </a:xfrm>
          <a:prstGeom prst="rect">
            <a:avLst/>
          </a:prstGeom>
          <a:noFill/>
        </p:spPr>
        <p:txBody>
          <a:bodyPr wrap="none" rtlCol="0">
            <a:spAutoFit/>
          </a:bodyPr>
          <a:lstStyle/>
          <a:p>
            <a:r>
              <a:rPr lang="en-US" sz="2000">
                <a:latin typeface="DIN 2014" panose="020F0502020204030204" pitchFamily="34" charset="0"/>
                <a:ea typeface="DIN 2014" panose="020F0502020204030204" pitchFamily="34" charset="0"/>
              </a:rPr>
              <a:t>Patios</a:t>
            </a:r>
          </a:p>
        </p:txBody>
      </p:sp>
      <p:sp>
        <p:nvSpPr>
          <p:cNvPr id="18" name="TextBox 17">
            <a:extLst>
              <a:ext uri="{FF2B5EF4-FFF2-40B4-BE49-F238E27FC236}">
                <a16:creationId xmlns:a16="http://schemas.microsoft.com/office/drawing/2014/main" id="{32CE4EC9-C11F-4FF9-A942-ACACEB044EBF}"/>
              </a:ext>
            </a:extLst>
          </p:cNvPr>
          <p:cNvSpPr txBox="1"/>
          <p:nvPr/>
        </p:nvSpPr>
        <p:spPr>
          <a:xfrm>
            <a:off x="5527353" y="3390930"/>
            <a:ext cx="824265" cy="400110"/>
          </a:xfrm>
          <a:prstGeom prst="rect">
            <a:avLst/>
          </a:prstGeom>
          <a:noFill/>
        </p:spPr>
        <p:txBody>
          <a:bodyPr wrap="none" rtlCol="0">
            <a:spAutoFit/>
          </a:bodyPr>
          <a:lstStyle/>
          <a:p>
            <a:r>
              <a:rPr lang="en-US" sz="2000">
                <a:latin typeface="DIN 2014" panose="020F0502020204030204" pitchFamily="34" charset="0"/>
                <a:ea typeface="DIN 2014" panose="020F0502020204030204" pitchFamily="34" charset="0"/>
              </a:rPr>
              <a:t>Decks</a:t>
            </a:r>
          </a:p>
        </p:txBody>
      </p:sp>
      <p:sp>
        <p:nvSpPr>
          <p:cNvPr id="19" name="TextBox 18">
            <a:extLst>
              <a:ext uri="{FF2B5EF4-FFF2-40B4-BE49-F238E27FC236}">
                <a16:creationId xmlns:a16="http://schemas.microsoft.com/office/drawing/2014/main" id="{84A4D7B8-A4CE-48DF-96EC-D7B3D2CF639B}"/>
              </a:ext>
            </a:extLst>
          </p:cNvPr>
          <p:cNvSpPr txBox="1"/>
          <p:nvPr/>
        </p:nvSpPr>
        <p:spPr>
          <a:xfrm>
            <a:off x="930454" y="6049658"/>
            <a:ext cx="2292294" cy="400110"/>
          </a:xfrm>
          <a:prstGeom prst="rect">
            <a:avLst/>
          </a:prstGeom>
          <a:noFill/>
        </p:spPr>
        <p:txBody>
          <a:bodyPr wrap="none" rtlCol="0">
            <a:spAutoFit/>
          </a:bodyPr>
          <a:lstStyle/>
          <a:p>
            <a:r>
              <a:rPr lang="en-US" sz="2000">
                <a:latin typeface="DIN 2014" panose="020F0502020204030204" pitchFamily="34" charset="0"/>
                <a:ea typeface="DIN 2014" panose="020F0502020204030204" pitchFamily="34" charset="0"/>
              </a:rPr>
              <a:t>Patio/Deck Combos</a:t>
            </a:r>
          </a:p>
        </p:txBody>
      </p:sp>
      <p:sp>
        <p:nvSpPr>
          <p:cNvPr id="20" name="TextBox 19">
            <a:extLst>
              <a:ext uri="{FF2B5EF4-FFF2-40B4-BE49-F238E27FC236}">
                <a16:creationId xmlns:a16="http://schemas.microsoft.com/office/drawing/2014/main" id="{61956CA5-2B82-47BE-A5D3-69ADB628EDD3}"/>
              </a:ext>
            </a:extLst>
          </p:cNvPr>
          <p:cNvSpPr txBox="1"/>
          <p:nvPr/>
        </p:nvSpPr>
        <p:spPr>
          <a:xfrm>
            <a:off x="4793338" y="6060315"/>
            <a:ext cx="1984389" cy="400110"/>
          </a:xfrm>
          <a:prstGeom prst="rect">
            <a:avLst/>
          </a:prstGeom>
          <a:noFill/>
        </p:spPr>
        <p:txBody>
          <a:bodyPr wrap="none" rtlCol="0">
            <a:spAutoFit/>
          </a:bodyPr>
          <a:lstStyle/>
          <a:p>
            <a:r>
              <a:rPr lang="en-US" sz="2000">
                <a:latin typeface="DIN 2014" panose="020F0502020204030204" pitchFamily="34" charset="0"/>
                <a:ea typeface="DIN 2014" panose="020F0502020204030204" pitchFamily="34" charset="0"/>
              </a:rPr>
              <a:t>Small Backyards</a:t>
            </a:r>
          </a:p>
        </p:txBody>
      </p:sp>
      <p:sp>
        <p:nvSpPr>
          <p:cNvPr id="21" name="TextBox 20">
            <a:extLst>
              <a:ext uri="{FF2B5EF4-FFF2-40B4-BE49-F238E27FC236}">
                <a16:creationId xmlns:a16="http://schemas.microsoft.com/office/drawing/2014/main" id="{9A26FBFE-C834-4B6C-ACD5-0DB97BF238BB}"/>
              </a:ext>
            </a:extLst>
          </p:cNvPr>
          <p:cNvSpPr txBox="1"/>
          <p:nvPr/>
        </p:nvSpPr>
        <p:spPr>
          <a:xfrm>
            <a:off x="8785101" y="4725622"/>
            <a:ext cx="1554016" cy="707886"/>
          </a:xfrm>
          <a:prstGeom prst="rect">
            <a:avLst/>
          </a:prstGeom>
          <a:noFill/>
        </p:spPr>
        <p:txBody>
          <a:bodyPr wrap="square" lIns="91440" tIns="45720" rIns="91440" bIns="45720" rtlCol="0" anchor="t">
            <a:spAutoFit/>
          </a:bodyPr>
          <a:lstStyle/>
          <a:p>
            <a:r>
              <a:rPr lang="en-US" sz="2000" dirty="0">
                <a:latin typeface="DIN 2014"/>
                <a:ea typeface="DIN 2014" panose="020F0502020204030204" pitchFamily="34" charset="0"/>
              </a:rPr>
              <a:t>Commercial/Other Areas</a:t>
            </a:r>
          </a:p>
        </p:txBody>
      </p:sp>
      <p:pic>
        <p:nvPicPr>
          <p:cNvPr id="2" name="Picture 2" descr="Image result for golf course cafe">
            <a:extLst>
              <a:ext uri="{FF2B5EF4-FFF2-40B4-BE49-F238E27FC236}">
                <a16:creationId xmlns:a16="http://schemas.microsoft.com/office/drawing/2014/main" id="{C577CFEB-E4B4-41EF-8D9F-9704AC5F738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969546" y="2718080"/>
            <a:ext cx="3011521" cy="1745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408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Connect</a:t>
            </a:r>
          </a:p>
        </p:txBody>
      </p:sp>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49CD8DD-5234-49F7-845F-EE35B0BCBA48}"/>
              </a:ext>
            </a:extLst>
          </p:cNvPr>
          <p:cNvSpPr txBox="1"/>
          <p:nvPr/>
        </p:nvSpPr>
        <p:spPr>
          <a:xfrm>
            <a:off x="596795" y="232304"/>
            <a:ext cx="7063665" cy="584775"/>
          </a:xfrm>
          <a:prstGeom prst="rect">
            <a:avLst/>
          </a:prstGeom>
          <a:noFill/>
        </p:spPr>
        <p:txBody>
          <a:bodyPr wrap="none" rtlCol="0">
            <a:spAutoFit/>
          </a:bodyPr>
          <a:lstStyle/>
          <a:p>
            <a:r>
              <a:rPr lang="en-US" sz="3200">
                <a:latin typeface="DIN 2014" panose="020F0502020204030204" pitchFamily="34" charset="0"/>
                <a:ea typeface="DIN 2014" panose="020F0502020204030204" pitchFamily="34" charset="0"/>
              </a:rPr>
              <a:t>30-Second Assessment, Think like a pro!</a:t>
            </a:r>
          </a:p>
        </p:txBody>
      </p:sp>
      <p:sp>
        <p:nvSpPr>
          <p:cNvPr id="12" name="TextBox 11">
            <a:extLst>
              <a:ext uri="{FF2B5EF4-FFF2-40B4-BE49-F238E27FC236}">
                <a16:creationId xmlns:a16="http://schemas.microsoft.com/office/drawing/2014/main" id="{DF3F32FF-0D44-4335-9E09-F29CA12FEC32}"/>
              </a:ext>
            </a:extLst>
          </p:cNvPr>
          <p:cNvSpPr txBox="1"/>
          <p:nvPr/>
        </p:nvSpPr>
        <p:spPr>
          <a:xfrm>
            <a:off x="600354" y="1046743"/>
            <a:ext cx="9897127" cy="5262979"/>
          </a:xfrm>
          <a:prstGeom prst="rect">
            <a:avLst/>
          </a:prstGeom>
          <a:noFill/>
        </p:spPr>
        <p:txBody>
          <a:bodyPr wrap="square" lIns="91440" tIns="45720" rIns="91440" bIns="45720" rtlCol="0" anchor="t">
            <a:spAutoFit/>
          </a:bodyPr>
          <a:lstStyle/>
          <a:p>
            <a:r>
              <a:rPr lang="en-US" sz="2400" dirty="0">
                <a:ea typeface="+mn-lt"/>
                <a:cs typeface="+mn-lt"/>
              </a:rPr>
              <a:t>Here are a few considerations when selecting homes:</a:t>
            </a:r>
            <a:endParaRPr lang="en-US" dirty="0"/>
          </a:p>
          <a:p>
            <a:endParaRPr lang="en-US" sz="2400" dirty="0">
              <a:latin typeface="DIN 2014 Light"/>
              <a:ea typeface="DIN 2014 Light" panose="020B0404020202020204" pitchFamily="34" charset="0"/>
            </a:endParaRPr>
          </a:p>
          <a:p>
            <a:pPr marL="800100" lvl="1" indent="-342900">
              <a:buFont typeface="Wingdings" panose="05000000000000000000" pitchFamily="2" charset="2"/>
              <a:buChar char="q"/>
            </a:pPr>
            <a:endParaRPr lang="en-US" sz="2400" i="1" dirty="0">
              <a:latin typeface="DIN 2014 Light" panose="020B0404020202020204" pitchFamily="34" charset="0"/>
              <a:ea typeface="DIN 2014 Light" panose="020B0404020202020204" pitchFamily="34" charset="0"/>
            </a:endParaRPr>
          </a:p>
          <a:p>
            <a:pPr marL="800100" lvl="1" indent="-342900">
              <a:buFont typeface="Wingdings" panose="05000000000000000000" pitchFamily="2" charset="2"/>
              <a:buChar char="q"/>
            </a:pPr>
            <a:r>
              <a:rPr lang="en-US" sz="2400" b="1" dirty="0">
                <a:latin typeface="DIN 2014 Light"/>
                <a:ea typeface="DIN 2014 Light" panose="020B0404020202020204" pitchFamily="34" charset="0"/>
              </a:rPr>
              <a:t>Coverage Area:</a:t>
            </a:r>
            <a:r>
              <a:rPr lang="en-US" sz="2400" dirty="0">
                <a:latin typeface="DIN 2014 Light"/>
                <a:ea typeface="DIN 2014 Light" panose="020B0404020202020204" pitchFamily="34" charset="0"/>
              </a:rPr>
              <a:t>  </a:t>
            </a:r>
          </a:p>
          <a:p>
            <a:pPr marL="1257300" lvl="2" indent="-342900">
              <a:buFont typeface="Arial" panose="05000000000000000000" pitchFamily="2" charset="2"/>
              <a:buChar char="•"/>
            </a:pPr>
            <a:r>
              <a:rPr lang="en-US" sz="2400" dirty="0">
                <a:latin typeface="DIN 2014 Light"/>
                <a:ea typeface="DIN 2014 Light" panose="020B0404020202020204" pitchFamily="34" charset="0"/>
              </a:rPr>
              <a:t>Is this a concise, high traffic area?</a:t>
            </a:r>
          </a:p>
          <a:p>
            <a:pPr marL="1257300" lvl="2" indent="-342900">
              <a:buFont typeface="Arial" panose="05000000000000000000" pitchFamily="2" charset="2"/>
              <a:buChar char="•"/>
            </a:pPr>
            <a:r>
              <a:rPr lang="en-US" sz="2400" dirty="0">
                <a:latin typeface="DIN 2014 Light"/>
                <a:ea typeface="DIN 2014 Light" panose="020B0404020202020204" pitchFamily="34" charset="0"/>
              </a:rPr>
              <a:t>Will &lt;6 repellers cover the area? (If not, consider adding another hub to power additional repellers)</a:t>
            </a:r>
            <a:endParaRPr lang="en-US" sz="2400" dirty="0">
              <a:latin typeface="DIN 2014 Light"/>
            </a:endParaRPr>
          </a:p>
          <a:p>
            <a:pPr marL="800100" lvl="1" indent="-342900">
              <a:buFont typeface="Wingdings" panose="05000000000000000000" pitchFamily="2" charset="2"/>
              <a:buChar char="q"/>
            </a:pPr>
            <a:endParaRPr lang="en-US" sz="2400" dirty="0">
              <a:latin typeface="DIN 2014 Light" panose="020B0404020202020204" pitchFamily="34" charset="0"/>
              <a:ea typeface="DIN 2014 Light" panose="020B0404020202020204" pitchFamily="34" charset="0"/>
            </a:endParaRPr>
          </a:p>
          <a:p>
            <a:pPr marL="800100" lvl="1" indent="-342900">
              <a:buFont typeface="Wingdings" panose="05000000000000000000" pitchFamily="2" charset="2"/>
              <a:buChar char="q"/>
            </a:pPr>
            <a:r>
              <a:rPr lang="en-US" sz="2400" b="1" dirty="0">
                <a:latin typeface="DIN 2014 Light" panose="020B0404020202020204" pitchFamily="34" charset="0"/>
                <a:ea typeface="DIN 2014 Light" panose="020B0404020202020204" pitchFamily="34" charset="0"/>
                <a:cs typeface="Arial"/>
              </a:rPr>
              <a:t>Power &amp; Connectivity:</a:t>
            </a:r>
            <a:r>
              <a:rPr lang="en-US" sz="2400" dirty="0">
                <a:latin typeface="DIN 2014 Light" panose="020B0404020202020204" pitchFamily="34" charset="0"/>
                <a:ea typeface="DIN 2014 Light" panose="020B0404020202020204" pitchFamily="34" charset="0"/>
                <a:cs typeface="Arial"/>
              </a:rPr>
              <a:t> </a:t>
            </a:r>
          </a:p>
          <a:p>
            <a:pPr marL="1257300" lvl="2" indent="-342900">
              <a:buFont typeface="Arial" panose="05000000000000000000" pitchFamily="2" charset="2"/>
              <a:buChar char="•"/>
            </a:pPr>
            <a:r>
              <a:rPr lang="en-US" sz="2400" dirty="0">
                <a:latin typeface="DIN 2014 Light" panose="020B0404020202020204" pitchFamily="34" charset="0"/>
                <a:ea typeface="DIN 2014 Light" panose="020B0404020202020204" pitchFamily="34" charset="0"/>
                <a:cs typeface="Arial"/>
              </a:rPr>
              <a:t>Is there an outdoor GFCI outlet near the coverage area?   </a:t>
            </a:r>
          </a:p>
          <a:p>
            <a:pPr marL="1257300" lvl="2" indent="-342900">
              <a:buFont typeface="Arial" panose="05000000000000000000" pitchFamily="2" charset="2"/>
              <a:buChar char="•"/>
            </a:pPr>
            <a:r>
              <a:rPr lang="en-US" sz="2400" dirty="0">
                <a:latin typeface="DIN 2014 Light" panose="020B0404020202020204" pitchFamily="34" charset="0"/>
                <a:ea typeface="DIN 2014 Light" panose="020B0404020202020204" pitchFamily="34" charset="0"/>
                <a:cs typeface="Arial"/>
              </a:rPr>
              <a:t>LIV runs on 120 volts and needs standard 12V</a:t>
            </a:r>
          </a:p>
          <a:p>
            <a:pPr marL="1257300" lvl="2" indent="-342900">
              <a:buFont typeface="Arial" panose="05000000000000000000" pitchFamily="2" charset="2"/>
              <a:buChar char="•"/>
            </a:pPr>
            <a:r>
              <a:rPr lang="en-US" sz="2400" dirty="0">
                <a:latin typeface="DIN 2014 Light" panose="020B0404020202020204" pitchFamily="34" charset="0"/>
                <a:ea typeface="DIN 2014 Light" panose="020B0404020202020204" pitchFamily="34" charset="0"/>
                <a:cs typeface="Arial"/>
              </a:rPr>
              <a:t>Is there Wi-Fi signal near the outlet? </a:t>
            </a:r>
          </a:p>
          <a:p>
            <a:pPr marL="800100" lvl="1" indent="-342900">
              <a:buFont typeface="Wingdings" panose="05000000000000000000" pitchFamily="2" charset="2"/>
              <a:buChar char="q"/>
            </a:pPr>
            <a:endParaRPr lang="en-US" sz="2400" i="1" dirty="0">
              <a:latin typeface="DIN 2014 Light" panose="020B0404020202020204" pitchFamily="34" charset="0"/>
              <a:ea typeface="DIN 2014 Light" panose="020B0404020202020204" pitchFamily="34" charset="0"/>
            </a:endParaRPr>
          </a:p>
          <a:p>
            <a:pPr marL="800100" lvl="1" indent="-342900">
              <a:buFont typeface="Wingdings" panose="05000000000000000000" pitchFamily="2" charset="2"/>
              <a:buChar char="q"/>
            </a:pPr>
            <a:r>
              <a:rPr lang="en-US" sz="2400" b="1" dirty="0">
                <a:latin typeface="DIN 2014 Light"/>
                <a:ea typeface="DIN 2014 Light" panose="020B0404020202020204" pitchFamily="34" charset="0"/>
              </a:rPr>
              <a:t>Cable Plan:</a:t>
            </a:r>
            <a:r>
              <a:rPr lang="en-US" sz="2400" dirty="0">
                <a:latin typeface="DIN 2014 Light"/>
                <a:ea typeface="DIN 2014 Light" panose="020B0404020202020204" pitchFamily="34" charset="0"/>
              </a:rPr>
              <a:t>  How can you run the cables for a clean install?</a:t>
            </a:r>
          </a:p>
        </p:txBody>
      </p:sp>
      <p:cxnSp>
        <p:nvCxnSpPr>
          <p:cNvPr id="3" name="Straight Connector 2">
            <a:extLst>
              <a:ext uri="{FF2B5EF4-FFF2-40B4-BE49-F238E27FC236}">
                <a16:creationId xmlns:a16="http://schemas.microsoft.com/office/drawing/2014/main" id="{5C0ABB72-10D3-4E43-A613-0B37835CE778}"/>
              </a:ext>
            </a:extLst>
          </p:cNvPr>
          <p:cNvCxnSpPr/>
          <p:nvPr/>
        </p:nvCxnSpPr>
        <p:spPr>
          <a:xfrm>
            <a:off x="2483141" y="3193087"/>
            <a:ext cx="1426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2672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C0B7DC-B070-4058-B29E-822AE644528E}"/>
              </a:ext>
            </a:extLst>
          </p:cNvPr>
          <p:cNvSpPr>
            <a:spLocks noGrp="1"/>
          </p:cNvSpPr>
          <p:nvPr>
            <p:ph type="title"/>
          </p:nvPr>
        </p:nvSpPr>
        <p:spPr>
          <a:xfrm>
            <a:off x="332252" y="204845"/>
            <a:ext cx="8763000" cy="607549"/>
          </a:xfrm>
          <a:ln>
            <a:noFill/>
          </a:ln>
        </p:spPr>
        <p:txBody>
          <a:bodyPr anchor="ctr">
            <a:normAutofit/>
          </a:bodyPr>
          <a:lstStyle/>
          <a:p>
            <a:r>
              <a:rPr lang="en-US" sz="2800" dirty="0">
                <a:latin typeface="DIN 2014 Demi" panose="020B0604020202020204" pitchFamily="34" charset="0"/>
                <a:ea typeface="DIN 2014 Demi" panose="020B0604020202020204" pitchFamily="34" charset="0"/>
              </a:rPr>
              <a:t>A system designed for durability and ease of use</a:t>
            </a:r>
          </a:p>
        </p:txBody>
      </p:sp>
      <p:sp>
        <p:nvSpPr>
          <p:cNvPr id="5" name="TextBox 4">
            <a:extLst>
              <a:ext uri="{FF2B5EF4-FFF2-40B4-BE49-F238E27FC236}">
                <a16:creationId xmlns:a16="http://schemas.microsoft.com/office/drawing/2014/main" id="{F4C4B99F-C3A2-4B06-B84E-9527936077A0}"/>
              </a:ext>
            </a:extLst>
          </p:cNvPr>
          <p:cNvSpPr txBox="1"/>
          <p:nvPr/>
        </p:nvSpPr>
        <p:spPr>
          <a:xfrm>
            <a:off x="4784651" y="1283286"/>
            <a:ext cx="2172550" cy="738664"/>
          </a:xfrm>
          <a:prstGeom prst="rect">
            <a:avLst/>
          </a:prstGeom>
          <a:noFill/>
        </p:spPr>
        <p:txBody>
          <a:bodyPr wrap="square" rtlCol="0">
            <a:spAutoFit/>
          </a:bodyPr>
          <a:lstStyle/>
          <a:p>
            <a:pPr algn="ctr"/>
            <a:r>
              <a:rPr lang="en-US" sz="1600" b="1" dirty="0"/>
              <a:t>Repellers</a:t>
            </a:r>
          </a:p>
          <a:p>
            <a:pPr algn="ctr"/>
            <a:r>
              <a:rPr lang="en-US" sz="1200" dirty="0"/>
              <a:t>Provide</a:t>
            </a:r>
            <a:r>
              <a:rPr lang="en-US" sz="1400" dirty="0"/>
              <a:t> </a:t>
            </a:r>
            <a:r>
              <a:rPr lang="en-US" sz="1200" dirty="0"/>
              <a:t>fixed point protection where you need it</a:t>
            </a:r>
          </a:p>
        </p:txBody>
      </p:sp>
      <p:sp>
        <p:nvSpPr>
          <p:cNvPr id="8" name="Rectangle 8">
            <a:extLst>
              <a:ext uri="{FF2B5EF4-FFF2-40B4-BE49-F238E27FC236}">
                <a16:creationId xmlns:a16="http://schemas.microsoft.com/office/drawing/2014/main" id="{A0259A64-4A96-4EC5-8D8B-463853C65FA6}"/>
              </a:ext>
            </a:extLst>
          </p:cNvPr>
          <p:cNvSpPr>
            <a:spLocks noChangeArrowheads="1"/>
          </p:cNvSpPr>
          <p:nvPr/>
        </p:nvSpPr>
        <p:spPr bwMode="auto">
          <a:xfrm>
            <a:off x="1783606" y="3106831"/>
            <a:ext cx="14635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1600"/>
          </a:p>
        </p:txBody>
      </p:sp>
      <p:sp>
        <p:nvSpPr>
          <p:cNvPr id="9" name="TextBox 8">
            <a:extLst>
              <a:ext uri="{FF2B5EF4-FFF2-40B4-BE49-F238E27FC236}">
                <a16:creationId xmlns:a16="http://schemas.microsoft.com/office/drawing/2014/main" id="{38FF4DA9-22E0-4BCD-A253-D807FF2D7FAE}"/>
              </a:ext>
            </a:extLst>
          </p:cNvPr>
          <p:cNvSpPr txBox="1"/>
          <p:nvPr/>
        </p:nvSpPr>
        <p:spPr>
          <a:xfrm>
            <a:off x="1682597" y="1277480"/>
            <a:ext cx="1813799" cy="707886"/>
          </a:xfrm>
          <a:prstGeom prst="rect">
            <a:avLst/>
          </a:prstGeom>
          <a:noFill/>
        </p:spPr>
        <p:txBody>
          <a:bodyPr wrap="square" rtlCol="0">
            <a:spAutoFit/>
          </a:bodyPr>
          <a:lstStyle/>
          <a:p>
            <a:pPr algn="ctr"/>
            <a:r>
              <a:rPr lang="en-US" sz="1600" b="1" dirty="0"/>
              <a:t>Smart Hub</a:t>
            </a:r>
          </a:p>
          <a:p>
            <a:pPr algn="ctr"/>
            <a:r>
              <a:rPr lang="en-US" sz="1200" dirty="0"/>
              <a:t>Control system by button or via app</a:t>
            </a:r>
          </a:p>
        </p:txBody>
      </p:sp>
      <p:pic>
        <p:nvPicPr>
          <p:cNvPr id="10" name="Picture 9">
            <a:extLst>
              <a:ext uri="{FF2B5EF4-FFF2-40B4-BE49-F238E27FC236}">
                <a16:creationId xmlns:a16="http://schemas.microsoft.com/office/drawing/2014/main" id="{37B80434-0400-41FA-B825-F3091196699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5732"/>
          <a:stretch/>
        </p:blipFill>
        <p:spPr>
          <a:xfrm>
            <a:off x="2021907" y="2590990"/>
            <a:ext cx="365760" cy="112879"/>
          </a:xfrm>
          <a:prstGeom prst="rect">
            <a:avLst/>
          </a:prstGeom>
        </p:spPr>
      </p:pic>
      <p:sp>
        <p:nvSpPr>
          <p:cNvPr id="11" name="Rectangle 10">
            <a:extLst>
              <a:ext uri="{FF2B5EF4-FFF2-40B4-BE49-F238E27FC236}">
                <a16:creationId xmlns:a16="http://schemas.microsoft.com/office/drawing/2014/main" id="{EC637132-B924-4661-9409-2A4D1C7B67A4}"/>
              </a:ext>
            </a:extLst>
          </p:cNvPr>
          <p:cNvSpPr/>
          <p:nvPr/>
        </p:nvSpPr>
        <p:spPr>
          <a:xfrm>
            <a:off x="4141358" y="4146092"/>
            <a:ext cx="3418457" cy="584775"/>
          </a:xfrm>
          <a:prstGeom prst="rect">
            <a:avLst/>
          </a:prstGeom>
        </p:spPr>
        <p:txBody>
          <a:bodyPr wrap="square" lIns="91440" tIns="45720" rIns="91440" bIns="45720" anchor="t">
            <a:spAutoFit/>
          </a:bodyPr>
          <a:lstStyle/>
          <a:p>
            <a:pPr lvl="1" algn="ctr">
              <a:defRPr/>
            </a:pPr>
            <a:r>
              <a:rPr lang="en-US" sz="1600" b="1" dirty="0"/>
              <a:t>Various mounting solutions</a:t>
            </a:r>
            <a:r>
              <a:rPr lang="en-US" dirty="0">
                <a:latin typeface="RBNo3.1 Light"/>
              </a:rPr>
              <a:t>: </a:t>
            </a:r>
            <a:endParaRPr lang="en-US" dirty="0"/>
          </a:p>
          <a:p>
            <a:pPr lvl="1" algn="ctr">
              <a:defRPr/>
            </a:pPr>
            <a:r>
              <a:rPr lang="en-US" sz="1400" dirty="0"/>
              <a:t>Options provide installation flexibility</a:t>
            </a:r>
            <a:endParaRPr lang="en-US" dirty="0">
              <a:cs typeface="Calibri" panose="020F0502020204030204"/>
            </a:endParaRPr>
          </a:p>
        </p:txBody>
      </p:sp>
      <p:sp>
        <p:nvSpPr>
          <p:cNvPr id="14" name="Rectangle 13">
            <a:extLst>
              <a:ext uri="{FF2B5EF4-FFF2-40B4-BE49-F238E27FC236}">
                <a16:creationId xmlns:a16="http://schemas.microsoft.com/office/drawing/2014/main" id="{E32F1E98-BBA0-4C14-A5CD-3404E14A50C7}"/>
              </a:ext>
            </a:extLst>
          </p:cNvPr>
          <p:cNvSpPr/>
          <p:nvPr/>
        </p:nvSpPr>
        <p:spPr>
          <a:xfrm>
            <a:off x="5234799" y="5765162"/>
            <a:ext cx="1722402" cy="461665"/>
          </a:xfrm>
          <a:prstGeom prst="rect">
            <a:avLst/>
          </a:prstGeom>
        </p:spPr>
        <p:txBody>
          <a:bodyPr wrap="square">
            <a:spAutoFit/>
          </a:bodyPr>
          <a:lstStyle/>
          <a:p>
            <a:pPr lvl="0" algn="ctr"/>
            <a:r>
              <a:rPr lang="en-US" sz="1200">
                <a:solidFill>
                  <a:prstClr val="black"/>
                </a:solidFill>
              </a:rPr>
              <a:t>Ground stakes for in-ground installation  </a:t>
            </a:r>
          </a:p>
        </p:txBody>
      </p:sp>
      <p:sp>
        <p:nvSpPr>
          <p:cNvPr id="15" name="Rectangle 14">
            <a:extLst>
              <a:ext uri="{FF2B5EF4-FFF2-40B4-BE49-F238E27FC236}">
                <a16:creationId xmlns:a16="http://schemas.microsoft.com/office/drawing/2014/main" id="{A2984D10-C904-4A51-B2EF-C47BC591B4E4}"/>
              </a:ext>
            </a:extLst>
          </p:cNvPr>
          <p:cNvSpPr/>
          <p:nvPr/>
        </p:nvSpPr>
        <p:spPr>
          <a:xfrm>
            <a:off x="8020030" y="5765162"/>
            <a:ext cx="1722402" cy="461665"/>
          </a:xfrm>
          <a:prstGeom prst="rect">
            <a:avLst/>
          </a:prstGeom>
        </p:spPr>
        <p:txBody>
          <a:bodyPr wrap="square">
            <a:spAutoFit/>
          </a:bodyPr>
          <a:lstStyle/>
          <a:p>
            <a:pPr lvl="0" algn="ctr"/>
            <a:r>
              <a:rPr lang="en-US" sz="1200" dirty="0">
                <a:solidFill>
                  <a:prstClr val="black"/>
                </a:solidFill>
              </a:rPr>
              <a:t>Hardscape base for on-surface install</a:t>
            </a:r>
          </a:p>
        </p:txBody>
      </p:sp>
      <p:sp>
        <p:nvSpPr>
          <p:cNvPr id="18" name="TextBox 17">
            <a:extLst>
              <a:ext uri="{FF2B5EF4-FFF2-40B4-BE49-F238E27FC236}">
                <a16:creationId xmlns:a16="http://schemas.microsoft.com/office/drawing/2014/main" id="{5439F682-398E-4C43-B8D7-63C4E392206B}"/>
              </a:ext>
            </a:extLst>
          </p:cNvPr>
          <p:cNvSpPr txBox="1"/>
          <p:nvPr/>
        </p:nvSpPr>
        <p:spPr>
          <a:xfrm>
            <a:off x="7872381" y="1542169"/>
            <a:ext cx="3041701" cy="646331"/>
          </a:xfrm>
          <a:prstGeom prst="rect">
            <a:avLst/>
          </a:prstGeom>
          <a:noFill/>
        </p:spPr>
        <p:txBody>
          <a:bodyPr wrap="square" rtlCol="0" anchor="t">
            <a:spAutoFit/>
          </a:bodyPr>
          <a:lstStyle/>
          <a:p>
            <a:pPr algn="ctr"/>
            <a:r>
              <a:rPr lang="en-US" sz="1200" dirty="0">
                <a:cs typeface="Calibri"/>
              </a:rPr>
              <a:t>Low</a:t>
            </a:r>
            <a:r>
              <a:rPr lang="en-US" sz="1200" dirty="0"/>
              <a:t> Voltage, multi-conductor wiring connects repellers to Smart Hub; tough, and rated for direct burial.</a:t>
            </a:r>
            <a:endParaRPr lang="en-US" sz="1200" b="1" dirty="0">
              <a:cs typeface="Calibri"/>
            </a:endParaRPr>
          </a:p>
        </p:txBody>
      </p:sp>
      <p:sp>
        <p:nvSpPr>
          <p:cNvPr id="19" name="TextBox 18">
            <a:extLst>
              <a:ext uri="{FF2B5EF4-FFF2-40B4-BE49-F238E27FC236}">
                <a16:creationId xmlns:a16="http://schemas.microsoft.com/office/drawing/2014/main" id="{B6312059-4603-4B15-8D33-0B905CF011AE}"/>
              </a:ext>
            </a:extLst>
          </p:cNvPr>
          <p:cNvSpPr txBox="1"/>
          <p:nvPr/>
        </p:nvSpPr>
        <p:spPr>
          <a:xfrm>
            <a:off x="8271790" y="1283286"/>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t>Interconnecting cables</a:t>
            </a:r>
          </a:p>
        </p:txBody>
      </p:sp>
      <p:sp>
        <p:nvSpPr>
          <p:cNvPr id="29" name="TextBox 28">
            <a:extLst>
              <a:ext uri="{FF2B5EF4-FFF2-40B4-BE49-F238E27FC236}">
                <a16:creationId xmlns:a16="http://schemas.microsoft.com/office/drawing/2014/main" id="{12BF404B-4B84-4AFF-AA0D-3A40901D57FF}"/>
              </a:ext>
            </a:extLst>
          </p:cNvPr>
          <p:cNvSpPr txBox="1"/>
          <p:nvPr/>
        </p:nvSpPr>
        <p:spPr>
          <a:xfrm>
            <a:off x="4234104" y="6528155"/>
            <a:ext cx="3723792" cy="276999"/>
          </a:xfrm>
          <a:prstGeom prst="rect">
            <a:avLst/>
          </a:prstGeom>
          <a:noFill/>
        </p:spPr>
        <p:txBody>
          <a:bodyPr wrap="square" rtlCol="0">
            <a:spAutoFit/>
          </a:bodyPr>
          <a:lstStyle/>
          <a:p>
            <a:pPr>
              <a:defRPr/>
            </a:pPr>
            <a:r>
              <a:rPr lang="en-US" sz="1200" dirty="0">
                <a:solidFill>
                  <a:schemeClr val="bg1">
                    <a:lumMod val="50000"/>
                  </a:schemeClr>
                </a:solidFill>
                <a:latin typeface="+mj-lt"/>
                <a:ea typeface="DIN 2014" panose="020B0504020202020204" pitchFamily="34" charset="0"/>
              </a:rPr>
              <a:t>©</a:t>
            </a:r>
            <a:r>
              <a:rPr lang="en-US" sz="1200" dirty="0">
                <a:solidFill>
                  <a:schemeClr val="bg1">
                    <a:lumMod val="50000"/>
                  </a:schemeClr>
                </a:solidFill>
                <a:latin typeface="DIN 2014" panose="020B0504020202020204" pitchFamily="34" charset="0"/>
                <a:ea typeface="DIN 2014" panose="020B0504020202020204" pitchFamily="34" charset="0"/>
              </a:rPr>
              <a:t>2022Thermacell Repellents Inc. </a:t>
            </a:r>
            <a:r>
              <a:rPr lang="en-US" sz="1200" dirty="0">
                <a:solidFill>
                  <a:schemeClr val="bg1">
                    <a:lumMod val="50000"/>
                  </a:schemeClr>
                </a:solidFill>
                <a:ea typeface="DIN 2014" panose="020B0504020202020204" pitchFamily="34" charset="0"/>
              </a:rPr>
              <a:t>(Confidential)</a:t>
            </a:r>
            <a:endParaRPr lang="en-US" sz="1200" dirty="0">
              <a:solidFill>
                <a:schemeClr val="bg1">
                  <a:lumMod val="50000"/>
                </a:schemeClr>
              </a:solidFill>
              <a:latin typeface="DIN 2014" panose="020B0504020202020204" pitchFamily="34" charset="0"/>
              <a:ea typeface="DIN 2014" panose="020B0504020202020204" pitchFamily="34" charset="0"/>
            </a:endParaRPr>
          </a:p>
        </p:txBody>
      </p:sp>
      <p:pic>
        <p:nvPicPr>
          <p:cNvPr id="24" name="Picture 23">
            <a:extLst>
              <a:ext uri="{FF2B5EF4-FFF2-40B4-BE49-F238E27FC236}">
                <a16:creationId xmlns:a16="http://schemas.microsoft.com/office/drawing/2014/main" id="{88FF6F06-B626-1D4A-B1E7-67EF5D14B9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57474" y="2021950"/>
            <a:ext cx="2903701" cy="2177776"/>
          </a:xfrm>
          <a:prstGeom prst="rect">
            <a:avLst/>
          </a:prstGeom>
        </p:spPr>
      </p:pic>
      <p:sp>
        <p:nvSpPr>
          <p:cNvPr id="28" name="Rectangle 27">
            <a:extLst>
              <a:ext uri="{FF2B5EF4-FFF2-40B4-BE49-F238E27FC236}">
                <a16:creationId xmlns:a16="http://schemas.microsoft.com/office/drawing/2014/main" id="{0D91539E-3990-4240-87CF-75BD63EC4A5B}"/>
              </a:ext>
            </a:extLst>
          </p:cNvPr>
          <p:cNvSpPr/>
          <p:nvPr/>
        </p:nvSpPr>
        <p:spPr>
          <a:xfrm>
            <a:off x="2102172" y="5765162"/>
            <a:ext cx="1722402" cy="646331"/>
          </a:xfrm>
          <a:prstGeom prst="rect">
            <a:avLst/>
          </a:prstGeom>
        </p:spPr>
        <p:txBody>
          <a:bodyPr wrap="square">
            <a:spAutoFit/>
          </a:bodyPr>
          <a:lstStyle/>
          <a:p>
            <a:pPr lvl="0" algn="ctr"/>
            <a:r>
              <a:rPr lang="en-US" sz="1200" dirty="0">
                <a:solidFill>
                  <a:prstClr val="black"/>
                </a:solidFill>
              </a:rPr>
              <a:t>Universal Mount allows for direction attachment to decks and more</a:t>
            </a:r>
          </a:p>
        </p:txBody>
      </p:sp>
      <p:pic>
        <p:nvPicPr>
          <p:cNvPr id="3" name="Picture 2">
            <a:extLst>
              <a:ext uri="{FF2B5EF4-FFF2-40B4-BE49-F238E27FC236}">
                <a16:creationId xmlns:a16="http://schemas.microsoft.com/office/drawing/2014/main" id="{0288D5A7-6C9A-E748-9140-18875D2BC9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81690" y="3982906"/>
            <a:ext cx="2563365" cy="2563365"/>
          </a:xfrm>
          <a:prstGeom prst="rect">
            <a:avLst/>
          </a:prstGeom>
        </p:spPr>
      </p:pic>
      <p:pic>
        <p:nvPicPr>
          <p:cNvPr id="13" name="Picture 12">
            <a:extLst>
              <a:ext uri="{FF2B5EF4-FFF2-40B4-BE49-F238E27FC236}">
                <a16:creationId xmlns:a16="http://schemas.microsoft.com/office/drawing/2014/main" id="{93F41D97-2C93-334E-94ED-2D4E2F35AB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71665" y="4557081"/>
            <a:ext cx="1234649" cy="1234649"/>
          </a:xfrm>
          <a:prstGeom prst="rect">
            <a:avLst/>
          </a:prstGeom>
        </p:spPr>
      </p:pic>
      <p:pic>
        <p:nvPicPr>
          <p:cNvPr id="16" name="Picture 15">
            <a:extLst>
              <a:ext uri="{FF2B5EF4-FFF2-40B4-BE49-F238E27FC236}">
                <a16:creationId xmlns:a16="http://schemas.microsoft.com/office/drawing/2014/main" id="{0C56D9EE-9AC1-AD46-96F0-C65C4BF7F17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31483" y="4662003"/>
            <a:ext cx="1234650" cy="1234650"/>
          </a:xfrm>
          <a:prstGeom prst="rect">
            <a:avLst/>
          </a:prstGeom>
        </p:spPr>
      </p:pic>
      <p:pic>
        <p:nvPicPr>
          <p:cNvPr id="32" name="Picture 31">
            <a:extLst>
              <a:ext uri="{FF2B5EF4-FFF2-40B4-BE49-F238E27FC236}">
                <a16:creationId xmlns:a16="http://schemas.microsoft.com/office/drawing/2014/main" id="{7A7FE667-ABF6-2842-9714-9D81377CF35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96958" y="1916125"/>
            <a:ext cx="2328365" cy="2328365"/>
          </a:xfrm>
          <a:prstGeom prst="rect">
            <a:avLst/>
          </a:prstGeom>
        </p:spPr>
      </p:pic>
      <p:pic>
        <p:nvPicPr>
          <p:cNvPr id="22" name="Picture 21">
            <a:extLst>
              <a:ext uri="{FF2B5EF4-FFF2-40B4-BE49-F238E27FC236}">
                <a16:creationId xmlns:a16="http://schemas.microsoft.com/office/drawing/2014/main" id="{BA2309B9-E7FA-422C-9DD8-D177A658D9E5}"/>
              </a:ext>
            </a:extLst>
          </p:cNvPr>
          <p:cNvPicPr>
            <a:picLocks noChangeAspect="1"/>
          </p:cNvPicPr>
          <p:nvPr/>
        </p:nvPicPr>
        <p:blipFill>
          <a:blip r:embed="rId9" cstate="screen">
            <a:duotone>
              <a:prstClr val="black"/>
              <a:srgbClr val="878B8C">
                <a:tint val="45000"/>
                <a:satMod val="400000"/>
              </a:srgbClr>
            </a:duotone>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580782" y="1918344"/>
            <a:ext cx="2261562" cy="2261562"/>
          </a:xfrm>
          <a:prstGeom prst="rect">
            <a:avLst/>
          </a:prstGeom>
          <a:solidFill>
            <a:schemeClr val="bg1"/>
          </a:solidFill>
        </p:spPr>
      </p:pic>
      <p:pic>
        <p:nvPicPr>
          <p:cNvPr id="23" name="Picture 22">
            <a:extLst>
              <a:ext uri="{FF2B5EF4-FFF2-40B4-BE49-F238E27FC236}">
                <a16:creationId xmlns:a16="http://schemas.microsoft.com/office/drawing/2014/main" id="{546AF061-FD11-4066-95EC-C97D5425F12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483104" y="6411493"/>
            <a:ext cx="1537873" cy="326544"/>
          </a:xfrm>
          <a:prstGeom prst="rect">
            <a:avLst/>
          </a:prstGeom>
        </p:spPr>
      </p:pic>
    </p:spTree>
    <p:extLst>
      <p:ext uri="{BB962C8B-B14F-4D97-AF65-F5344CB8AC3E}">
        <p14:creationId xmlns:p14="http://schemas.microsoft.com/office/powerpoint/2010/main" val="4172247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creenshot of a video game&#10;&#10;Description automatically generated">
            <a:extLst>
              <a:ext uri="{FF2B5EF4-FFF2-40B4-BE49-F238E27FC236}">
                <a16:creationId xmlns:a16="http://schemas.microsoft.com/office/drawing/2014/main" id="{215E041E-5EDA-4DBA-BCA6-D155EB1FA50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9266" y="2634628"/>
            <a:ext cx="10067108" cy="3992734"/>
          </a:xfrm>
          <a:prstGeom prst="rect">
            <a:avLst/>
          </a:prstGeom>
        </p:spPr>
      </p:pic>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Connect</a:t>
            </a:r>
          </a:p>
        </p:txBody>
      </p:sp>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60328A1-B286-4D9F-B0E9-12D0ABB9BC07}"/>
              </a:ext>
            </a:extLst>
          </p:cNvPr>
          <p:cNvSpPr txBox="1"/>
          <p:nvPr/>
        </p:nvSpPr>
        <p:spPr>
          <a:xfrm>
            <a:off x="766916" y="619432"/>
            <a:ext cx="3514808" cy="584775"/>
          </a:xfrm>
          <a:prstGeom prst="rect">
            <a:avLst/>
          </a:prstGeom>
          <a:noFill/>
        </p:spPr>
        <p:txBody>
          <a:bodyPr wrap="none" rtlCol="0">
            <a:spAutoFit/>
          </a:bodyPr>
          <a:lstStyle/>
          <a:p>
            <a:r>
              <a:rPr lang="en-US" sz="3200" dirty="0">
                <a:latin typeface="DIN 2014" panose="020F0502020204030204" pitchFamily="34" charset="0"/>
                <a:ea typeface="DIN 2014" panose="020F0502020204030204" pitchFamily="34" charset="0"/>
              </a:rPr>
              <a:t>Basic Configuration</a:t>
            </a:r>
          </a:p>
        </p:txBody>
      </p:sp>
      <p:sp>
        <p:nvSpPr>
          <p:cNvPr id="11" name="TextBox 10">
            <a:extLst>
              <a:ext uri="{FF2B5EF4-FFF2-40B4-BE49-F238E27FC236}">
                <a16:creationId xmlns:a16="http://schemas.microsoft.com/office/drawing/2014/main" id="{39FC85C8-656E-4A81-A1C1-9BB5C337B93D}"/>
              </a:ext>
            </a:extLst>
          </p:cNvPr>
          <p:cNvSpPr txBox="1"/>
          <p:nvPr/>
        </p:nvSpPr>
        <p:spPr>
          <a:xfrm>
            <a:off x="852576" y="1728316"/>
            <a:ext cx="7885471" cy="2554545"/>
          </a:xfrm>
          <a:prstGeom prst="rect">
            <a:avLst/>
          </a:prstGeom>
          <a:noFill/>
        </p:spPr>
        <p:txBody>
          <a:bodyPr wrap="square" rtlCol="0">
            <a:spAutoFit/>
          </a:bodyPr>
          <a:lstStyle/>
          <a:p>
            <a:pPr marL="342900" indent="-342900">
              <a:spcAft>
                <a:spcPts val="600"/>
              </a:spcAft>
              <a:buFontTx/>
              <a:buAutoNum type="arabicPeriod"/>
            </a:pPr>
            <a:r>
              <a:rPr lang="en-US" sz="2000" dirty="0"/>
              <a:t>Repellers go in </a:t>
            </a:r>
            <a:r>
              <a:rPr lang="en-US" sz="2000" u="sng" dirty="0">
                <a:solidFill>
                  <a:srgbClr val="00B0F0"/>
                </a:solidFill>
              </a:rPr>
              <a:t>one direction</a:t>
            </a:r>
            <a:r>
              <a:rPr lang="en-US" sz="2000" dirty="0"/>
              <a:t> starting from the hub. They do not split directions, nor do they circle back to complete a circuit.</a:t>
            </a:r>
          </a:p>
          <a:p>
            <a:pPr marL="342900" indent="-342900">
              <a:spcAft>
                <a:spcPts val="600"/>
              </a:spcAft>
              <a:buFontTx/>
              <a:buAutoNum type="arabicPeriod"/>
            </a:pPr>
            <a:r>
              <a:rPr lang="en-US" sz="2000" dirty="0"/>
              <a:t>Each Smart Hub can support up to 6 repellers. </a:t>
            </a:r>
          </a:p>
          <a:p>
            <a:pPr marL="342900" indent="-342900">
              <a:spcAft>
                <a:spcPts val="600"/>
              </a:spcAft>
              <a:buFontTx/>
              <a:buAutoNum type="arabicPeriod"/>
            </a:pPr>
            <a:r>
              <a:rPr lang="en-US" sz="2000" dirty="0"/>
              <a:t>Repellers are not controlled individually, they work as a system. </a:t>
            </a:r>
          </a:p>
          <a:p>
            <a:pPr marL="342900" indent="-342900">
              <a:spcAft>
                <a:spcPts val="600"/>
              </a:spcAft>
              <a:buFontTx/>
              <a:buAutoNum type="arabicPeriod"/>
            </a:pPr>
            <a:r>
              <a:rPr lang="en-US" sz="2000" dirty="0"/>
              <a:t>Repellers can be arranged to cover separate zones or can work together to form a larger area of protection.</a:t>
            </a:r>
          </a:p>
          <a:p>
            <a:pPr marL="342900" indent="-342900">
              <a:spcAft>
                <a:spcPts val="600"/>
              </a:spcAft>
              <a:buFontTx/>
              <a:buAutoNum type="arabicPeriod"/>
            </a:pPr>
            <a:endParaRPr lang="en-US" sz="2000" dirty="0"/>
          </a:p>
        </p:txBody>
      </p:sp>
      <p:sp>
        <p:nvSpPr>
          <p:cNvPr id="12" name="TextBox 11">
            <a:extLst>
              <a:ext uri="{FF2B5EF4-FFF2-40B4-BE49-F238E27FC236}">
                <a16:creationId xmlns:a16="http://schemas.microsoft.com/office/drawing/2014/main" id="{49BDCEEA-92F8-473B-A509-44C12F16DCF0}"/>
              </a:ext>
            </a:extLst>
          </p:cNvPr>
          <p:cNvSpPr txBox="1"/>
          <p:nvPr/>
        </p:nvSpPr>
        <p:spPr>
          <a:xfrm>
            <a:off x="766916" y="1044328"/>
            <a:ext cx="3157018" cy="461665"/>
          </a:xfrm>
          <a:prstGeom prst="rect">
            <a:avLst/>
          </a:prstGeom>
          <a:noFill/>
        </p:spPr>
        <p:txBody>
          <a:bodyPr wrap="none" rtlCol="0">
            <a:spAutoFit/>
          </a:bodyPr>
          <a:lstStyle/>
          <a:p>
            <a:r>
              <a:rPr lang="en-US" sz="2400" b="1" dirty="0">
                <a:latin typeface="DIN 2014" panose="020F0502020204030204" pitchFamily="34" charset="0"/>
                <a:ea typeface="DIN 2014" panose="020F0502020204030204" pitchFamily="34" charset="0"/>
              </a:rPr>
              <a:t>System Specifications</a:t>
            </a:r>
          </a:p>
        </p:txBody>
      </p:sp>
    </p:spTree>
    <p:extLst>
      <p:ext uri="{BB962C8B-B14F-4D97-AF65-F5344CB8AC3E}">
        <p14:creationId xmlns:p14="http://schemas.microsoft.com/office/powerpoint/2010/main" val="169081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Connect</a:t>
            </a:r>
          </a:p>
        </p:txBody>
      </p:sp>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49CD8DD-5234-49F7-845F-EE35B0BCBA48}"/>
              </a:ext>
            </a:extLst>
          </p:cNvPr>
          <p:cNvSpPr txBox="1"/>
          <p:nvPr/>
        </p:nvSpPr>
        <p:spPr>
          <a:xfrm>
            <a:off x="7352053" y="845880"/>
            <a:ext cx="3398494" cy="892552"/>
          </a:xfrm>
          <a:prstGeom prst="rect">
            <a:avLst/>
          </a:prstGeom>
          <a:noFill/>
        </p:spPr>
        <p:txBody>
          <a:bodyPr wrap="none" rtlCol="0">
            <a:spAutoFit/>
          </a:bodyPr>
          <a:lstStyle/>
          <a:p>
            <a:r>
              <a:rPr lang="en-US" sz="3200" dirty="0">
                <a:latin typeface="DIN 2014" panose="020F0502020204030204" pitchFamily="34" charset="0"/>
                <a:ea typeface="DIN 2014" panose="020F0502020204030204" pitchFamily="34" charset="0"/>
              </a:rPr>
              <a:t>Basic Configuration</a:t>
            </a:r>
          </a:p>
          <a:p>
            <a:r>
              <a:rPr lang="en-US" sz="2000" b="1" dirty="0">
                <a:latin typeface="DIN 2014" panose="020F0502020204030204" pitchFamily="34" charset="0"/>
              </a:rPr>
              <a:t>Maximum Cable Length</a:t>
            </a:r>
          </a:p>
        </p:txBody>
      </p:sp>
      <p:sp>
        <p:nvSpPr>
          <p:cNvPr id="17" name="TextBox 16">
            <a:extLst>
              <a:ext uri="{FF2B5EF4-FFF2-40B4-BE49-F238E27FC236}">
                <a16:creationId xmlns:a16="http://schemas.microsoft.com/office/drawing/2014/main" id="{B40388EB-27E3-4951-B64E-04FE74D3C53F}"/>
              </a:ext>
            </a:extLst>
          </p:cNvPr>
          <p:cNvSpPr txBox="1"/>
          <p:nvPr/>
        </p:nvSpPr>
        <p:spPr>
          <a:xfrm>
            <a:off x="7459860" y="1941667"/>
            <a:ext cx="3420332" cy="4524315"/>
          </a:xfrm>
          <a:prstGeom prst="rect">
            <a:avLst/>
          </a:prstGeom>
          <a:noFill/>
        </p:spPr>
        <p:txBody>
          <a:bodyPr wrap="square" rtlCol="0">
            <a:spAutoFit/>
          </a:bodyPr>
          <a:lstStyle/>
          <a:p>
            <a:r>
              <a:rPr lang="en-US" dirty="0">
                <a:solidFill>
                  <a:srgbClr val="00B0F0"/>
                </a:solidFill>
              </a:rPr>
              <a:t>Maximum distance between Hub and </a:t>
            </a:r>
            <a:r>
              <a:rPr lang="en-US" i="1" dirty="0">
                <a:solidFill>
                  <a:srgbClr val="00B0F0"/>
                </a:solidFill>
              </a:rPr>
              <a:t>final</a:t>
            </a:r>
            <a:r>
              <a:rPr lang="en-US" dirty="0">
                <a:solidFill>
                  <a:srgbClr val="00B0F0"/>
                </a:solidFill>
              </a:rPr>
              <a:t> </a:t>
            </a:r>
            <a:r>
              <a:rPr lang="en-US" dirty="0" err="1">
                <a:solidFill>
                  <a:srgbClr val="00B0F0"/>
                </a:solidFill>
              </a:rPr>
              <a:t>repeller</a:t>
            </a:r>
            <a:r>
              <a:rPr lang="en-US" dirty="0">
                <a:solidFill>
                  <a:srgbClr val="00B0F0"/>
                </a:solidFill>
              </a:rPr>
              <a:t> by number of </a:t>
            </a:r>
            <a:r>
              <a:rPr lang="en-US" dirty="0" err="1">
                <a:solidFill>
                  <a:srgbClr val="00B0F0"/>
                </a:solidFill>
              </a:rPr>
              <a:t>repellers</a:t>
            </a:r>
            <a:endParaRPr lang="en-US" dirty="0">
              <a:solidFill>
                <a:srgbClr val="00B0F0"/>
              </a:solidFill>
            </a:endParaRPr>
          </a:p>
          <a:p>
            <a:endParaRPr lang="en-US" dirty="0"/>
          </a:p>
          <a:p>
            <a:endParaRPr lang="en-US" dirty="0"/>
          </a:p>
          <a:p>
            <a:r>
              <a:rPr lang="en-US" dirty="0"/>
              <a:t>For a low voltage system, maximum system distance decreases as additional repellers are added to the chain</a:t>
            </a:r>
          </a:p>
          <a:p>
            <a:endParaRPr lang="en-US" dirty="0"/>
          </a:p>
          <a:p>
            <a:r>
              <a:rPr lang="en-US" dirty="0"/>
              <a:t>If your system design requires additional cables and exceeds the maximum length allowed, another hub must be added to power additional repellers</a:t>
            </a:r>
          </a:p>
          <a:p>
            <a:endParaRPr lang="en-US" dirty="0"/>
          </a:p>
        </p:txBody>
      </p:sp>
      <p:pic>
        <p:nvPicPr>
          <p:cNvPr id="11" name="Picture 10" descr="Background pattern&#10;&#10;Description automatically generated">
            <a:extLst>
              <a:ext uri="{FF2B5EF4-FFF2-40B4-BE49-F238E27FC236}">
                <a16:creationId xmlns:a16="http://schemas.microsoft.com/office/drawing/2014/main" id="{23AFD756-1F11-4688-B43E-888F1F76D8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9583" y="180159"/>
            <a:ext cx="6433300" cy="6244556"/>
          </a:xfrm>
          <a:prstGeom prst="rect">
            <a:avLst/>
          </a:prstGeom>
        </p:spPr>
      </p:pic>
      <p:sp>
        <p:nvSpPr>
          <p:cNvPr id="13" name="Left Brace 12">
            <a:extLst>
              <a:ext uri="{FF2B5EF4-FFF2-40B4-BE49-F238E27FC236}">
                <a16:creationId xmlns:a16="http://schemas.microsoft.com/office/drawing/2014/main" id="{05EF690B-072F-4339-84A0-D70D9511065E}"/>
              </a:ext>
            </a:extLst>
          </p:cNvPr>
          <p:cNvSpPr/>
          <p:nvPr/>
        </p:nvSpPr>
        <p:spPr>
          <a:xfrm rot="16200000">
            <a:off x="3690257" y="-2035190"/>
            <a:ext cx="243840" cy="5786846"/>
          </a:xfrm>
          <a:prstGeom prst="leftBrace">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e 18">
            <a:extLst>
              <a:ext uri="{FF2B5EF4-FFF2-40B4-BE49-F238E27FC236}">
                <a16:creationId xmlns:a16="http://schemas.microsoft.com/office/drawing/2014/main" id="{4EE72FB1-9E8C-43EB-AA6D-436E7DB5515B}"/>
              </a:ext>
            </a:extLst>
          </p:cNvPr>
          <p:cNvSpPr/>
          <p:nvPr/>
        </p:nvSpPr>
        <p:spPr>
          <a:xfrm rot="16200000">
            <a:off x="3280954" y="-268544"/>
            <a:ext cx="243840" cy="4968240"/>
          </a:xfrm>
          <a:prstGeom prst="leftBrace">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Left Brace 19">
            <a:extLst>
              <a:ext uri="{FF2B5EF4-FFF2-40B4-BE49-F238E27FC236}">
                <a16:creationId xmlns:a16="http://schemas.microsoft.com/office/drawing/2014/main" id="{4351C2CD-35E1-4D42-BB45-6BBDC043B114}"/>
              </a:ext>
            </a:extLst>
          </p:cNvPr>
          <p:cNvSpPr/>
          <p:nvPr/>
        </p:nvSpPr>
        <p:spPr>
          <a:xfrm rot="16200000">
            <a:off x="2771502" y="1691738"/>
            <a:ext cx="243840" cy="3949338"/>
          </a:xfrm>
          <a:prstGeom prst="leftBrace">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Left Brace 20">
            <a:extLst>
              <a:ext uri="{FF2B5EF4-FFF2-40B4-BE49-F238E27FC236}">
                <a16:creationId xmlns:a16="http://schemas.microsoft.com/office/drawing/2014/main" id="{2D806286-2BCA-4A2F-8DA1-B95898BC4AAF}"/>
              </a:ext>
            </a:extLst>
          </p:cNvPr>
          <p:cNvSpPr/>
          <p:nvPr/>
        </p:nvSpPr>
        <p:spPr>
          <a:xfrm rot="16200000">
            <a:off x="2388326" y="3481009"/>
            <a:ext cx="243840" cy="3182983"/>
          </a:xfrm>
          <a:prstGeom prst="leftBrace">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Left Brace 21">
            <a:extLst>
              <a:ext uri="{FF2B5EF4-FFF2-40B4-BE49-F238E27FC236}">
                <a16:creationId xmlns:a16="http://schemas.microsoft.com/office/drawing/2014/main" id="{F27A90BC-0A52-4913-BCF9-6372C2F70964}"/>
              </a:ext>
            </a:extLst>
          </p:cNvPr>
          <p:cNvSpPr/>
          <p:nvPr/>
        </p:nvSpPr>
        <p:spPr>
          <a:xfrm rot="16200000">
            <a:off x="1941987" y="5407414"/>
            <a:ext cx="243840" cy="2142359"/>
          </a:xfrm>
          <a:prstGeom prst="leftBrace">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581B3256-E8A3-4B98-A49E-B03329AB7174}"/>
              </a:ext>
            </a:extLst>
          </p:cNvPr>
          <p:cNvSpPr txBox="1"/>
          <p:nvPr/>
        </p:nvSpPr>
        <p:spPr>
          <a:xfrm>
            <a:off x="3444127" y="958531"/>
            <a:ext cx="736099" cy="369332"/>
          </a:xfrm>
          <a:prstGeom prst="rect">
            <a:avLst/>
          </a:prstGeom>
          <a:noFill/>
        </p:spPr>
        <p:txBody>
          <a:bodyPr wrap="none" rtlCol="0">
            <a:spAutoFit/>
          </a:bodyPr>
          <a:lstStyle/>
          <a:p>
            <a:r>
              <a:rPr lang="en-US" dirty="0"/>
              <a:t>180 ft</a:t>
            </a:r>
          </a:p>
        </p:txBody>
      </p:sp>
      <p:sp>
        <p:nvSpPr>
          <p:cNvPr id="24" name="TextBox 23">
            <a:extLst>
              <a:ext uri="{FF2B5EF4-FFF2-40B4-BE49-F238E27FC236}">
                <a16:creationId xmlns:a16="http://schemas.microsoft.com/office/drawing/2014/main" id="{3C33BAB8-E4F6-49C6-A0F8-360D114B601E}"/>
              </a:ext>
            </a:extLst>
          </p:cNvPr>
          <p:cNvSpPr txBox="1"/>
          <p:nvPr/>
        </p:nvSpPr>
        <p:spPr>
          <a:xfrm>
            <a:off x="3058183" y="2305449"/>
            <a:ext cx="736099" cy="369332"/>
          </a:xfrm>
          <a:prstGeom prst="rect">
            <a:avLst/>
          </a:prstGeom>
          <a:noFill/>
        </p:spPr>
        <p:txBody>
          <a:bodyPr wrap="none" rtlCol="0">
            <a:spAutoFit/>
          </a:bodyPr>
          <a:lstStyle/>
          <a:p>
            <a:r>
              <a:rPr lang="en-US" dirty="0"/>
              <a:t>240 ft</a:t>
            </a:r>
          </a:p>
        </p:txBody>
      </p:sp>
      <p:sp>
        <p:nvSpPr>
          <p:cNvPr id="25" name="TextBox 24">
            <a:extLst>
              <a:ext uri="{FF2B5EF4-FFF2-40B4-BE49-F238E27FC236}">
                <a16:creationId xmlns:a16="http://schemas.microsoft.com/office/drawing/2014/main" id="{FA8831E3-8FCA-4921-A0CB-6279734F7648}"/>
              </a:ext>
            </a:extLst>
          </p:cNvPr>
          <p:cNvSpPr txBox="1"/>
          <p:nvPr/>
        </p:nvSpPr>
        <p:spPr>
          <a:xfrm>
            <a:off x="2553733" y="3788327"/>
            <a:ext cx="736099" cy="369332"/>
          </a:xfrm>
          <a:prstGeom prst="rect">
            <a:avLst/>
          </a:prstGeom>
          <a:noFill/>
        </p:spPr>
        <p:txBody>
          <a:bodyPr wrap="none" rtlCol="0">
            <a:spAutoFit/>
          </a:bodyPr>
          <a:lstStyle/>
          <a:p>
            <a:r>
              <a:rPr lang="en-US" dirty="0"/>
              <a:t>400 ft</a:t>
            </a:r>
          </a:p>
        </p:txBody>
      </p:sp>
      <p:sp>
        <p:nvSpPr>
          <p:cNvPr id="26" name="TextBox 25">
            <a:extLst>
              <a:ext uri="{FF2B5EF4-FFF2-40B4-BE49-F238E27FC236}">
                <a16:creationId xmlns:a16="http://schemas.microsoft.com/office/drawing/2014/main" id="{ECB6595E-0D67-477E-9C4E-E34E627D158D}"/>
              </a:ext>
            </a:extLst>
          </p:cNvPr>
          <p:cNvSpPr txBox="1"/>
          <p:nvPr/>
        </p:nvSpPr>
        <p:spPr>
          <a:xfrm>
            <a:off x="2142196" y="5185543"/>
            <a:ext cx="736099" cy="369332"/>
          </a:xfrm>
          <a:prstGeom prst="rect">
            <a:avLst/>
          </a:prstGeom>
          <a:noFill/>
        </p:spPr>
        <p:txBody>
          <a:bodyPr wrap="none" rtlCol="0">
            <a:spAutoFit/>
          </a:bodyPr>
          <a:lstStyle/>
          <a:p>
            <a:r>
              <a:rPr lang="en-US" dirty="0"/>
              <a:t>700 ft</a:t>
            </a:r>
          </a:p>
        </p:txBody>
      </p:sp>
      <p:sp>
        <p:nvSpPr>
          <p:cNvPr id="27" name="TextBox 26">
            <a:extLst>
              <a:ext uri="{FF2B5EF4-FFF2-40B4-BE49-F238E27FC236}">
                <a16:creationId xmlns:a16="http://schemas.microsoft.com/office/drawing/2014/main" id="{0CEA69F8-D5FE-4F11-9C0D-D4DBCC6B1251}"/>
              </a:ext>
            </a:extLst>
          </p:cNvPr>
          <p:cNvSpPr txBox="1"/>
          <p:nvPr/>
        </p:nvSpPr>
        <p:spPr>
          <a:xfrm>
            <a:off x="1637347" y="6532461"/>
            <a:ext cx="853119" cy="369332"/>
          </a:xfrm>
          <a:prstGeom prst="rect">
            <a:avLst/>
          </a:prstGeom>
          <a:noFill/>
        </p:spPr>
        <p:txBody>
          <a:bodyPr wrap="none" rtlCol="0">
            <a:spAutoFit/>
          </a:bodyPr>
          <a:lstStyle/>
          <a:p>
            <a:r>
              <a:rPr lang="en-US" dirty="0"/>
              <a:t>1000 ft</a:t>
            </a:r>
          </a:p>
        </p:txBody>
      </p:sp>
      <p:sp>
        <p:nvSpPr>
          <p:cNvPr id="28" name="Arrow: Right 27">
            <a:extLst>
              <a:ext uri="{FF2B5EF4-FFF2-40B4-BE49-F238E27FC236}">
                <a16:creationId xmlns:a16="http://schemas.microsoft.com/office/drawing/2014/main" id="{C2270495-EE47-48C4-9F08-A1E68AE254B8}"/>
              </a:ext>
            </a:extLst>
          </p:cNvPr>
          <p:cNvSpPr/>
          <p:nvPr/>
        </p:nvSpPr>
        <p:spPr>
          <a:xfrm rot="10800000">
            <a:off x="6547579" y="2337496"/>
            <a:ext cx="736099" cy="243842"/>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099EE5A-54AA-44CC-8497-24EE8D306BCC}"/>
              </a:ext>
            </a:extLst>
          </p:cNvPr>
          <p:cNvSpPr txBox="1"/>
          <p:nvPr/>
        </p:nvSpPr>
        <p:spPr>
          <a:xfrm>
            <a:off x="6779572" y="85969"/>
            <a:ext cx="513819" cy="369332"/>
          </a:xfrm>
          <a:prstGeom prst="rect">
            <a:avLst/>
          </a:prstGeom>
          <a:noFill/>
        </p:spPr>
        <p:txBody>
          <a:bodyPr wrap="square" rtlCol="0">
            <a:spAutoFit/>
          </a:bodyPr>
          <a:lstStyle/>
          <a:p>
            <a:r>
              <a:rPr lang="en-US" dirty="0"/>
              <a:t>*</a:t>
            </a:r>
          </a:p>
        </p:txBody>
      </p:sp>
      <p:sp>
        <p:nvSpPr>
          <p:cNvPr id="29" name="TextBox 28">
            <a:extLst>
              <a:ext uri="{FF2B5EF4-FFF2-40B4-BE49-F238E27FC236}">
                <a16:creationId xmlns:a16="http://schemas.microsoft.com/office/drawing/2014/main" id="{25FC2457-4ECF-4201-9D83-AD3D8EF85BDD}"/>
              </a:ext>
            </a:extLst>
          </p:cNvPr>
          <p:cNvSpPr txBox="1"/>
          <p:nvPr/>
        </p:nvSpPr>
        <p:spPr>
          <a:xfrm>
            <a:off x="7529896" y="6347795"/>
            <a:ext cx="3486986" cy="400110"/>
          </a:xfrm>
          <a:prstGeom prst="rect">
            <a:avLst/>
          </a:prstGeom>
          <a:noFill/>
        </p:spPr>
        <p:txBody>
          <a:bodyPr wrap="square" rtlCol="0">
            <a:spAutoFit/>
          </a:bodyPr>
          <a:lstStyle/>
          <a:p>
            <a:r>
              <a:rPr lang="en-US" sz="1000" dirty="0"/>
              <a:t>* Up to one 24’ and one 10’ cord can be added to a 6 </a:t>
            </a:r>
            <a:r>
              <a:rPr lang="en-US" sz="1000" dirty="0" err="1"/>
              <a:t>repeller</a:t>
            </a:r>
            <a:r>
              <a:rPr lang="en-US" sz="1000" dirty="0"/>
              <a:t> system. If additional cord is needed, add an additional hub.</a:t>
            </a:r>
          </a:p>
        </p:txBody>
      </p:sp>
    </p:spTree>
    <p:extLst>
      <p:ext uri="{BB962C8B-B14F-4D97-AF65-F5344CB8AC3E}">
        <p14:creationId xmlns:p14="http://schemas.microsoft.com/office/powerpoint/2010/main" val="1437826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Connect</a:t>
            </a:r>
          </a:p>
        </p:txBody>
      </p:sp>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3F27A1E-75C9-418F-9B8F-304F6099DB35}"/>
              </a:ext>
            </a:extLst>
          </p:cNvPr>
          <p:cNvSpPr txBox="1"/>
          <p:nvPr/>
        </p:nvSpPr>
        <p:spPr>
          <a:xfrm>
            <a:off x="208303" y="112455"/>
            <a:ext cx="3382464" cy="584775"/>
          </a:xfrm>
          <a:prstGeom prst="rect">
            <a:avLst/>
          </a:prstGeom>
          <a:noFill/>
        </p:spPr>
        <p:txBody>
          <a:bodyPr wrap="none" rtlCol="0">
            <a:spAutoFit/>
          </a:bodyPr>
          <a:lstStyle/>
          <a:p>
            <a:r>
              <a:rPr lang="en-US" sz="3200" dirty="0">
                <a:latin typeface="DIN 2014" panose="020F0502020204030204" pitchFamily="34" charset="0"/>
                <a:ea typeface="DIN 2014" panose="020F0502020204030204" pitchFamily="34" charset="0"/>
              </a:rPr>
              <a:t>Designing a System</a:t>
            </a:r>
          </a:p>
        </p:txBody>
      </p:sp>
      <p:sp>
        <p:nvSpPr>
          <p:cNvPr id="30" name="Text Placeholder 3">
            <a:extLst>
              <a:ext uri="{FF2B5EF4-FFF2-40B4-BE49-F238E27FC236}">
                <a16:creationId xmlns:a16="http://schemas.microsoft.com/office/drawing/2014/main" id="{017AB39B-99E5-41D5-846D-FE130A565ECC}"/>
              </a:ext>
            </a:extLst>
          </p:cNvPr>
          <p:cNvSpPr txBox="1">
            <a:spLocks/>
          </p:cNvSpPr>
          <p:nvPr/>
        </p:nvSpPr>
        <p:spPr>
          <a:xfrm>
            <a:off x="5258353" y="926183"/>
            <a:ext cx="5729676" cy="40322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Professional will inspect, draw up design and provide final pricing</a:t>
            </a:r>
          </a:p>
          <a:p>
            <a:pPr lvl="1"/>
            <a:r>
              <a:rPr lang="en-US" sz="2000" dirty="0"/>
              <a:t>Complete a graph</a:t>
            </a:r>
          </a:p>
          <a:p>
            <a:pPr lvl="1"/>
            <a:r>
              <a:rPr lang="en-US" sz="2000" dirty="0"/>
              <a:t>Determine location of Hub</a:t>
            </a:r>
          </a:p>
          <a:p>
            <a:pPr lvl="1"/>
            <a:r>
              <a:rPr lang="en-US" sz="2000" dirty="0"/>
              <a:t>Determine how many repellers</a:t>
            </a:r>
          </a:p>
          <a:p>
            <a:pPr lvl="1"/>
            <a:r>
              <a:rPr lang="en-US" sz="2000" dirty="0"/>
              <a:t>Determine if lines need to be buried or attached to a deck</a:t>
            </a:r>
          </a:p>
          <a:p>
            <a:pPr lvl="1"/>
            <a:r>
              <a:rPr lang="en-US" sz="2000" dirty="0"/>
              <a:t>Review design with client</a:t>
            </a:r>
          </a:p>
          <a:p>
            <a:pPr lvl="1"/>
            <a:r>
              <a:rPr lang="en-US" sz="2000" dirty="0"/>
              <a:t>Complete agreement</a:t>
            </a:r>
          </a:p>
        </p:txBody>
      </p:sp>
      <p:pic>
        <p:nvPicPr>
          <p:cNvPr id="10" name="Picture 9">
            <a:extLst>
              <a:ext uri="{FF2B5EF4-FFF2-40B4-BE49-F238E27FC236}">
                <a16:creationId xmlns:a16="http://schemas.microsoft.com/office/drawing/2014/main" id="{15A7C5CA-CF8A-49B0-B4EA-D54DD7133FDA}"/>
              </a:ext>
            </a:extLst>
          </p:cNvPr>
          <p:cNvPicPr>
            <a:picLocks noChangeAspect="1"/>
          </p:cNvPicPr>
          <p:nvPr/>
        </p:nvPicPr>
        <p:blipFill>
          <a:blip r:embed="rId3"/>
          <a:stretch>
            <a:fillRect/>
          </a:stretch>
        </p:blipFill>
        <p:spPr>
          <a:xfrm>
            <a:off x="243070" y="984462"/>
            <a:ext cx="4336745" cy="56471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5318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Connect</a:t>
            </a:r>
          </a:p>
        </p:txBody>
      </p:sp>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0111CF1-C56D-4B87-B1AA-D6DB43E6B065}"/>
              </a:ext>
            </a:extLst>
          </p:cNvPr>
          <p:cNvSpPr txBox="1"/>
          <p:nvPr/>
        </p:nvSpPr>
        <p:spPr>
          <a:xfrm>
            <a:off x="291051" y="322005"/>
            <a:ext cx="4218591" cy="584775"/>
          </a:xfrm>
          <a:prstGeom prst="rect">
            <a:avLst/>
          </a:prstGeom>
          <a:noFill/>
        </p:spPr>
        <p:txBody>
          <a:bodyPr wrap="none" rtlCol="0">
            <a:spAutoFit/>
          </a:bodyPr>
          <a:lstStyle/>
          <a:p>
            <a:r>
              <a:rPr lang="en-US" sz="3200">
                <a:latin typeface="DIN 2014" panose="020F0502020204030204" pitchFamily="34" charset="0"/>
                <a:ea typeface="DIN 2014" panose="020F0502020204030204" pitchFamily="34" charset="0"/>
              </a:rPr>
              <a:t>How to configure a deck</a:t>
            </a:r>
          </a:p>
        </p:txBody>
      </p:sp>
      <p:pic>
        <p:nvPicPr>
          <p:cNvPr id="1028" name="Picture 4" descr="Image result for deck drawing">
            <a:extLst>
              <a:ext uri="{FF2B5EF4-FFF2-40B4-BE49-F238E27FC236}">
                <a16:creationId xmlns:a16="http://schemas.microsoft.com/office/drawing/2014/main" id="{81DB7FFB-9224-4A73-8F21-4F6C2140ECA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0687" y="1398779"/>
            <a:ext cx="8995581" cy="514033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F7373495-CDF7-47DA-BFAA-ED8140EFB0BD}"/>
              </a:ext>
            </a:extLst>
          </p:cNvPr>
          <p:cNvCxnSpPr/>
          <p:nvPr/>
        </p:nvCxnSpPr>
        <p:spPr>
          <a:xfrm flipV="1">
            <a:off x="750771" y="5688531"/>
            <a:ext cx="7892715" cy="22138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764BD87-1A22-4F7C-94B5-EC64FD26F418}"/>
              </a:ext>
            </a:extLst>
          </p:cNvPr>
          <p:cNvSpPr txBox="1"/>
          <p:nvPr/>
        </p:nvSpPr>
        <p:spPr>
          <a:xfrm>
            <a:off x="4220716" y="5853621"/>
            <a:ext cx="476412" cy="369332"/>
          </a:xfrm>
          <a:prstGeom prst="rect">
            <a:avLst/>
          </a:prstGeom>
          <a:noFill/>
        </p:spPr>
        <p:txBody>
          <a:bodyPr wrap="none" rtlCol="0">
            <a:spAutoFit/>
          </a:bodyPr>
          <a:lstStyle/>
          <a:p>
            <a:r>
              <a:rPr lang="en-US">
                <a:solidFill>
                  <a:srgbClr val="00B0F0"/>
                </a:solidFill>
              </a:rPr>
              <a:t>18’</a:t>
            </a:r>
          </a:p>
        </p:txBody>
      </p:sp>
      <p:sp>
        <p:nvSpPr>
          <p:cNvPr id="16" name="TextBox 15">
            <a:extLst>
              <a:ext uri="{FF2B5EF4-FFF2-40B4-BE49-F238E27FC236}">
                <a16:creationId xmlns:a16="http://schemas.microsoft.com/office/drawing/2014/main" id="{2F2BDF41-622B-4CE7-A486-8CFF50A3D921}"/>
              </a:ext>
            </a:extLst>
          </p:cNvPr>
          <p:cNvSpPr txBox="1"/>
          <p:nvPr/>
        </p:nvSpPr>
        <p:spPr>
          <a:xfrm>
            <a:off x="985024" y="3522390"/>
            <a:ext cx="476412" cy="369332"/>
          </a:xfrm>
          <a:prstGeom prst="rect">
            <a:avLst/>
          </a:prstGeom>
          <a:noFill/>
        </p:spPr>
        <p:txBody>
          <a:bodyPr wrap="none" rtlCol="0">
            <a:spAutoFit/>
          </a:bodyPr>
          <a:lstStyle/>
          <a:p>
            <a:r>
              <a:rPr lang="en-US">
                <a:solidFill>
                  <a:srgbClr val="00B0F0"/>
                </a:solidFill>
              </a:rPr>
              <a:t>12’</a:t>
            </a:r>
          </a:p>
        </p:txBody>
      </p:sp>
      <p:cxnSp>
        <p:nvCxnSpPr>
          <p:cNvPr id="17" name="Straight Connector 16">
            <a:extLst>
              <a:ext uri="{FF2B5EF4-FFF2-40B4-BE49-F238E27FC236}">
                <a16:creationId xmlns:a16="http://schemas.microsoft.com/office/drawing/2014/main" id="{F34325B3-4F12-4EB8-BDEB-6EB34067DCEC}"/>
              </a:ext>
            </a:extLst>
          </p:cNvPr>
          <p:cNvCxnSpPr>
            <a:cxnSpLocks/>
          </p:cNvCxnSpPr>
          <p:nvPr/>
        </p:nvCxnSpPr>
        <p:spPr>
          <a:xfrm flipV="1">
            <a:off x="596767" y="3561128"/>
            <a:ext cx="1414913" cy="68087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text, clock, clipart, sign&#10;&#10;Description automatically generated">
            <a:extLst>
              <a:ext uri="{FF2B5EF4-FFF2-40B4-BE49-F238E27FC236}">
                <a16:creationId xmlns:a16="http://schemas.microsoft.com/office/drawing/2014/main" id="{B3B1B8B3-DC6D-4D0A-856F-A36EEED91CB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8428703" y="5607356"/>
            <a:ext cx="172050" cy="274283"/>
          </a:xfrm>
          <a:prstGeom prst="rect">
            <a:avLst/>
          </a:prstGeom>
        </p:spPr>
      </p:pic>
      <p:pic>
        <p:nvPicPr>
          <p:cNvPr id="21" name="Picture 20" descr="A picture containing text, clock, clipart, sign&#10;&#10;Description automatically generated">
            <a:extLst>
              <a:ext uri="{FF2B5EF4-FFF2-40B4-BE49-F238E27FC236}">
                <a16:creationId xmlns:a16="http://schemas.microsoft.com/office/drawing/2014/main" id="{EC873E52-D347-4859-B75A-BA1E3035164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80632" y="4164217"/>
            <a:ext cx="140357" cy="223757"/>
          </a:xfrm>
          <a:prstGeom prst="rect">
            <a:avLst/>
          </a:prstGeom>
        </p:spPr>
      </p:pic>
      <p:pic>
        <p:nvPicPr>
          <p:cNvPr id="31" name="Picture 30" descr="A close up of a logo&#10;&#10;Description automatically generated with low confidence">
            <a:extLst>
              <a:ext uri="{FF2B5EF4-FFF2-40B4-BE49-F238E27FC236}">
                <a16:creationId xmlns:a16="http://schemas.microsoft.com/office/drawing/2014/main" id="{3721C35A-2B48-4DB3-8777-CE72F9083B2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69292" y="3561128"/>
            <a:ext cx="351627" cy="348647"/>
          </a:xfrm>
          <a:prstGeom prst="rect">
            <a:avLst/>
          </a:prstGeom>
        </p:spPr>
      </p:pic>
      <p:sp>
        <p:nvSpPr>
          <p:cNvPr id="2" name="TextBox 1">
            <a:extLst>
              <a:ext uri="{FF2B5EF4-FFF2-40B4-BE49-F238E27FC236}">
                <a16:creationId xmlns:a16="http://schemas.microsoft.com/office/drawing/2014/main" id="{873F16C1-8583-42F5-803E-73C8600BFB89}"/>
              </a:ext>
            </a:extLst>
          </p:cNvPr>
          <p:cNvSpPr txBox="1"/>
          <p:nvPr/>
        </p:nvSpPr>
        <p:spPr>
          <a:xfrm>
            <a:off x="8152055" y="211350"/>
            <a:ext cx="2137893" cy="923330"/>
          </a:xfrm>
          <a:prstGeom prst="rect">
            <a:avLst/>
          </a:prstGeom>
          <a:noFill/>
        </p:spPr>
        <p:txBody>
          <a:bodyPr wrap="none" rtlCol="0">
            <a:spAutoFit/>
          </a:bodyPr>
          <a:lstStyle/>
          <a:p>
            <a:pPr marL="285750" indent="-285750">
              <a:buFont typeface="Wingdings" panose="05000000000000000000" pitchFamily="2" charset="2"/>
              <a:buChar char="q"/>
            </a:pPr>
            <a:r>
              <a:rPr lang="en-US" dirty="0"/>
              <a:t>Coverage Area</a:t>
            </a:r>
          </a:p>
          <a:p>
            <a:pPr marL="285750" indent="-285750">
              <a:buFont typeface="Wingdings" panose="05000000000000000000" pitchFamily="2" charset="2"/>
              <a:buChar char="q"/>
            </a:pPr>
            <a:r>
              <a:rPr lang="en-US" dirty="0"/>
              <a:t>Power Availability</a:t>
            </a:r>
          </a:p>
          <a:p>
            <a:pPr marL="285750" indent="-285750">
              <a:buFont typeface="Wingdings" panose="05000000000000000000" pitchFamily="2" charset="2"/>
              <a:buChar char="q"/>
            </a:pPr>
            <a:r>
              <a:rPr lang="en-US" dirty="0"/>
              <a:t>Cable Plan</a:t>
            </a:r>
          </a:p>
        </p:txBody>
      </p:sp>
      <p:sp>
        <p:nvSpPr>
          <p:cNvPr id="22" name="Oval 21">
            <a:extLst>
              <a:ext uri="{FF2B5EF4-FFF2-40B4-BE49-F238E27FC236}">
                <a16:creationId xmlns:a16="http://schemas.microsoft.com/office/drawing/2014/main" id="{A35A2CF5-C81E-4888-9D54-AB89EECAAA7F}"/>
              </a:ext>
            </a:extLst>
          </p:cNvPr>
          <p:cNvSpPr/>
          <p:nvPr/>
        </p:nvSpPr>
        <p:spPr>
          <a:xfrm rot="21428215">
            <a:off x="-1073594" y="3452697"/>
            <a:ext cx="6246537" cy="181594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5221CBF-D5B8-48E0-9702-3E1FCE229704}"/>
              </a:ext>
            </a:extLst>
          </p:cNvPr>
          <p:cNvSpPr/>
          <p:nvPr/>
        </p:nvSpPr>
        <p:spPr>
          <a:xfrm>
            <a:off x="4219121" y="3561128"/>
            <a:ext cx="6426122" cy="169831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Diagram&#10;&#10;Description automatically generated with medium confidence">
            <a:extLst>
              <a:ext uri="{FF2B5EF4-FFF2-40B4-BE49-F238E27FC236}">
                <a16:creationId xmlns:a16="http://schemas.microsoft.com/office/drawing/2014/main" id="{44AA1665-CB3F-4E43-873B-6A5140271F8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1932564" y="4409007"/>
            <a:ext cx="158231" cy="406260"/>
          </a:xfrm>
          <a:prstGeom prst="rect">
            <a:avLst/>
          </a:prstGeom>
        </p:spPr>
      </p:pic>
      <p:pic>
        <p:nvPicPr>
          <p:cNvPr id="28" name="Picture 27" descr="Diagram&#10;&#10;Description automatically generated with medium confidence">
            <a:extLst>
              <a:ext uri="{FF2B5EF4-FFF2-40B4-BE49-F238E27FC236}">
                <a16:creationId xmlns:a16="http://schemas.microsoft.com/office/drawing/2014/main" id="{A54B7315-5555-464D-90FA-820D4B0D5F2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7435836" y="4523273"/>
            <a:ext cx="158231" cy="406260"/>
          </a:xfrm>
          <a:prstGeom prst="rect">
            <a:avLst/>
          </a:prstGeom>
        </p:spPr>
      </p:pic>
      <p:pic>
        <p:nvPicPr>
          <p:cNvPr id="29" name="Picture 28" descr="Diagram&#10;&#10;Description automatically generated with medium confidence">
            <a:extLst>
              <a:ext uri="{FF2B5EF4-FFF2-40B4-BE49-F238E27FC236}">
                <a16:creationId xmlns:a16="http://schemas.microsoft.com/office/drawing/2014/main" id="{7D4409FB-52D1-47FF-86CA-88211FF622C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4495589" y="5252212"/>
            <a:ext cx="158231" cy="406260"/>
          </a:xfrm>
          <a:prstGeom prst="rect">
            <a:avLst/>
          </a:prstGeom>
        </p:spPr>
      </p:pic>
      <p:sp>
        <p:nvSpPr>
          <p:cNvPr id="33" name="Rectangle 32">
            <a:extLst>
              <a:ext uri="{FF2B5EF4-FFF2-40B4-BE49-F238E27FC236}">
                <a16:creationId xmlns:a16="http://schemas.microsoft.com/office/drawing/2014/main" id="{11A9EC1A-48DF-43CB-8DCD-FE7368C98482}"/>
              </a:ext>
            </a:extLst>
          </p:cNvPr>
          <p:cNvSpPr/>
          <p:nvPr/>
        </p:nvSpPr>
        <p:spPr>
          <a:xfrm>
            <a:off x="1834410" y="4518985"/>
            <a:ext cx="370248" cy="45719"/>
          </a:xfrm>
          <a:prstGeom prst="rect">
            <a:avLst/>
          </a:prstGeom>
          <a:solidFill>
            <a:srgbClr val="7976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15040E8-E5DE-4EEE-88F2-4AA6C1C87904}"/>
              </a:ext>
            </a:extLst>
          </p:cNvPr>
          <p:cNvSpPr/>
          <p:nvPr/>
        </p:nvSpPr>
        <p:spPr>
          <a:xfrm>
            <a:off x="1834410" y="4555479"/>
            <a:ext cx="370248" cy="45719"/>
          </a:xfrm>
          <a:prstGeom prst="rect">
            <a:avLst/>
          </a:prstGeom>
          <a:solidFill>
            <a:srgbClr val="C5B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372CEDB-75A1-47A5-B59E-BE15468F099B}"/>
              </a:ext>
            </a:extLst>
          </p:cNvPr>
          <p:cNvSpPr/>
          <p:nvPr/>
        </p:nvSpPr>
        <p:spPr>
          <a:xfrm>
            <a:off x="2037746" y="4611356"/>
            <a:ext cx="45719" cy="198441"/>
          </a:xfrm>
          <a:prstGeom prst="rect">
            <a:avLst/>
          </a:prstGeom>
          <a:solidFill>
            <a:srgbClr val="C8B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AEF14E5-24D8-4083-81CC-11CDF7387871}"/>
              </a:ext>
            </a:extLst>
          </p:cNvPr>
          <p:cNvSpPr/>
          <p:nvPr/>
        </p:nvSpPr>
        <p:spPr>
          <a:xfrm rot="191034">
            <a:off x="7441070" y="4527845"/>
            <a:ext cx="49312" cy="723556"/>
          </a:xfrm>
          <a:prstGeom prst="rect">
            <a:avLst/>
          </a:prstGeom>
          <a:solidFill>
            <a:srgbClr val="C8B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692F708-D270-46D0-9BAE-C98499791EFB}"/>
              </a:ext>
            </a:extLst>
          </p:cNvPr>
          <p:cNvSpPr/>
          <p:nvPr/>
        </p:nvSpPr>
        <p:spPr>
          <a:xfrm rot="191034">
            <a:off x="7571463" y="4519683"/>
            <a:ext cx="45719" cy="739204"/>
          </a:xfrm>
          <a:prstGeom prst="rect">
            <a:avLst/>
          </a:prstGeom>
          <a:solidFill>
            <a:srgbClr val="C8B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5F66AE7-E228-47ED-BCCF-4ACF95C62B0C}"/>
              </a:ext>
            </a:extLst>
          </p:cNvPr>
          <p:cNvSpPr/>
          <p:nvPr/>
        </p:nvSpPr>
        <p:spPr>
          <a:xfrm>
            <a:off x="1834410" y="4482492"/>
            <a:ext cx="370248" cy="6021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8">
            <p14:nvContentPartPr>
              <p14:cNvPr id="32" name="Ink 31">
                <a:extLst>
                  <a:ext uri="{FF2B5EF4-FFF2-40B4-BE49-F238E27FC236}">
                    <a16:creationId xmlns:a16="http://schemas.microsoft.com/office/drawing/2014/main" id="{5ED195CB-B79B-4695-8183-BF11AADF6377}"/>
                  </a:ext>
                </a:extLst>
              </p14:cNvPr>
              <p14:cNvContentPartPr/>
              <p14:nvPr/>
            </p14:nvContentPartPr>
            <p14:xfrm>
              <a:off x="2415735" y="3931705"/>
              <a:ext cx="19800" cy="255960"/>
            </p14:xfrm>
          </p:contentPart>
        </mc:Choice>
        <mc:Fallback xmlns="">
          <p:pic>
            <p:nvPicPr>
              <p:cNvPr id="32" name="Ink 31">
                <a:extLst>
                  <a:ext uri="{FF2B5EF4-FFF2-40B4-BE49-F238E27FC236}">
                    <a16:creationId xmlns:a16="http://schemas.microsoft.com/office/drawing/2014/main" id="{5ED195CB-B79B-4695-8183-BF11AADF6377}"/>
                  </a:ext>
                </a:extLst>
              </p:cNvPr>
              <p:cNvPicPr/>
              <p:nvPr/>
            </p:nvPicPr>
            <p:blipFill>
              <a:blip r:embed="rId9"/>
              <a:stretch>
                <a:fillRect/>
              </a:stretch>
            </p:blipFill>
            <p:spPr>
              <a:xfrm>
                <a:off x="2398095" y="3914065"/>
                <a:ext cx="55440" cy="291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7" name="Ink 36">
                <a:extLst>
                  <a:ext uri="{FF2B5EF4-FFF2-40B4-BE49-F238E27FC236}">
                    <a16:creationId xmlns:a16="http://schemas.microsoft.com/office/drawing/2014/main" id="{DC1BA190-3D22-48CB-8EC8-9E2B4C43466B}"/>
                  </a:ext>
                </a:extLst>
              </p14:cNvPr>
              <p14:cNvContentPartPr/>
              <p14:nvPr/>
            </p14:nvContentPartPr>
            <p14:xfrm>
              <a:off x="571095" y="4161385"/>
              <a:ext cx="8078760" cy="1710360"/>
            </p14:xfrm>
          </p:contentPart>
        </mc:Choice>
        <mc:Fallback xmlns="">
          <p:pic>
            <p:nvPicPr>
              <p:cNvPr id="37" name="Ink 36">
                <a:extLst>
                  <a:ext uri="{FF2B5EF4-FFF2-40B4-BE49-F238E27FC236}">
                    <a16:creationId xmlns:a16="http://schemas.microsoft.com/office/drawing/2014/main" id="{DC1BA190-3D22-48CB-8EC8-9E2B4C43466B}"/>
                  </a:ext>
                </a:extLst>
              </p:cNvPr>
              <p:cNvPicPr/>
              <p:nvPr/>
            </p:nvPicPr>
            <p:blipFill>
              <a:blip r:embed="rId11"/>
              <a:stretch>
                <a:fillRect/>
              </a:stretch>
            </p:blipFill>
            <p:spPr>
              <a:xfrm>
                <a:off x="553455" y="4143745"/>
                <a:ext cx="8114400" cy="174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8" name="Ink 37">
                <a:extLst>
                  <a:ext uri="{FF2B5EF4-FFF2-40B4-BE49-F238E27FC236}">
                    <a16:creationId xmlns:a16="http://schemas.microsoft.com/office/drawing/2014/main" id="{DF31A8A9-05BB-46DA-8D8E-DB4C115A569B}"/>
                  </a:ext>
                </a:extLst>
              </p14:cNvPr>
              <p14:cNvContentPartPr/>
              <p14:nvPr/>
            </p14:nvContentPartPr>
            <p14:xfrm>
              <a:off x="10323135" y="5170105"/>
              <a:ext cx="360" cy="360"/>
            </p14:xfrm>
          </p:contentPart>
        </mc:Choice>
        <mc:Fallback xmlns="">
          <p:pic>
            <p:nvPicPr>
              <p:cNvPr id="38" name="Ink 37">
                <a:extLst>
                  <a:ext uri="{FF2B5EF4-FFF2-40B4-BE49-F238E27FC236}">
                    <a16:creationId xmlns:a16="http://schemas.microsoft.com/office/drawing/2014/main" id="{DF31A8A9-05BB-46DA-8D8E-DB4C115A569B}"/>
                  </a:ext>
                </a:extLst>
              </p:cNvPr>
              <p:cNvPicPr/>
              <p:nvPr/>
            </p:nvPicPr>
            <p:blipFill>
              <a:blip r:embed="rId13"/>
              <a:stretch>
                <a:fillRect/>
              </a:stretch>
            </p:blipFill>
            <p:spPr>
              <a:xfrm>
                <a:off x="10305135" y="515210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9" name="Ink 38">
                <a:extLst>
                  <a:ext uri="{FF2B5EF4-FFF2-40B4-BE49-F238E27FC236}">
                    <a16:creationId xmlns:a16="http://schemas.microsoft.com/office/drawing/2014/main" id="{D972394A-67D0-463E-8FCB-539238E59479}"/>
                  </a:ext>
                </a:extLst>
              </p14:cNvPr>
              <p14:cNvContentPartPr/>
              <p14:nvPr/>
            </p14:nvContentPartPr>
            <p14:xfrm>
              <a:off x="10300045" y="5190318"/>
              <a:ext cx="360" cy="360"/>
            </p14:xfrm>
          </p:contentPart>
        </mc:Choice>
        <mc:Fallback xmlns="">
          <p:pic>
            <p:nvPicPr>
              <p:cNvPr id="39" name="Ink 38">
                <a:extLst>
                  <a:ext uri="{FF2B5EF4-FFF2-40B4-BE49-F238E27FC236}">
                    <a16:creationId xmlns:a16="http://schemas.microsoft.com/office/drawing/2014/main" id="{D972394A-67D0-463E-8FCB-539238E59479}"/>
                  </a:ext>
                </a:extLst>
              </p:cNvPr>
              <p:cNvPicPr/>
              <p:nvPr/>
            </p:nvPicPr>
            <p:blipFill>
              <a:blip r:embed="rId13"/>
              <a:stretch>
                <a:fillRect/>
              </a:stretch>
            </p:blipFill>
            <p:spPr>
              <a:xfrm>
                <a:off x="10282045" y="5172318"/>
                <a:ext cx="36000" cy="36000"/>
              </a:xfrm>
              <a:prstGeom prst="rect">
                <a:avLst/>
              </a:prstGeom>
            </p:spPr>
          </p:pic>
        </mc:Fallback>
      </mc:AlternateContent>
      <p:sp>
        <p:nvSpPr>
          <p:cNvPr id="40" name="Rectangle 39">
            <a:extLst>
              <a:ext uri="{FF2B5EF4-FFF2-40B4-BE49-F238E27FC236}">
                <a16:creationId xmlns:a16="http://schemas.microsoft.com/office/drawing/2014/main" id="{BA1F178B-B738-44FF-9CA9-173B85FC7BE4}"/>
              </a:ext>
            </a:extLst>
          </p:cNvPr>
          <p:cNvSpPr/>
          <p:nvPr/>
        </p:nvSpPr>
        <p:spPr>
          <a:xfrm>
            <a:off x="10148047" y="5061251"/>
            <a:ext cx="430306" cy="352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573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2"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Connect</a:t>
            </a:r>
          </a:p>
        </p:txBody>
      </p:sp>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0111CF1-C56D-4B87-B1AA-D6DB43E6B065}"/>
              </a:ext>
            </a:extLst>
          </p:cNvPr>
          <p:cNvSpPr txBox="1"/>
          <p:nvPr/>
        </p:nvSpPr>
        <p:spPr>
          <a:xfrm>
            <a:off x="766916" y="619432"/>
            <a:ext cx="4298164" cy="584775"/>
          </a:xfrm>
          <a:prstGeom prst="rect">
            <a:avLst/>
          </a:prstGeom>
          <a:noFill/>
        </p:spPr>
        <p:txBody>
          <a:bodyPr wrap="none" rtlCol="0">
            <a:spAutoFit/>
          </a:bodyPr>
          <a:lstStyle/>
          <a:p>
            <a:r>
              <a:rPr lang="en-US" sz="3200">
                <a:latin typeface="DIN 2014" panose="020F0502020204030204" pitchFamily="34" charset="0"/>
                <a:ea typeface="DIN 2014" panose="020F0502020204030204" pitchFamily="34" charset="0"/>
              </a:rPr>
              <a:t>How to configure a patio</a:t>
            </a:r>
          </a:p>
        </p:txBody>
      </p:sp>
      <p:sp>
        <p:nvSpPr>
          <p:cNvPr id="18" name="Rectangle 17">
            <a:extLst>
              <a:ext uri="{FF2B5EF4-FFF2-40B4-BE49-F238E27FC236}">
                <a16:creationId xmlns:a16="http://schemas.microsoft.com/office/drawing/2014/main" id="{D1CB3A1F-4DC3-480F-ACF2-3B26028AC836}"/>
              </a:ext>
            </a:extLst>
          </p:cNvPr>
          <p:cNvSpPr/>
          <p:nvPr/>
        </p:nvSpPr>
        <p:spPr>
          <a:xfrm>
            <a:off x="1622855" y="1977200"/>
            <a:ext cx="4139381" cy="2403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Show configuration, ground stakes, discuss trenching</a:t>
            </a:r>
          </a:p>
        </p:txBody>
      </p:sp>
      <p:pic>
        <p:nvPicPr>
          <p:cNvPr id="12" name="Picture 11">
            <a:extLst>
              <a:ext uri="{FF2B5EF4-FFF2-40B4-BE49-F238E27FC236}">
                <a16:creationId xmlns:a16="http://schemas.microsoft.com/office/drawing/2014/main" id="{883DAB47-7867-4E69-9F1A-B83BEDDC449F}"/>
              </a:ext>
            </a:extLst>
          </p:cNvPr>
          <p:cNvPicPr>
            <a:picLocks noChangeAspect="1"/>
          </p:cNvPicPr>
          <p:nvPr/>
        </p:nvPicPr>
        <p:blipFill>
          <a:blip r:embed="rId2"/>
          <a:stretch>
            <a:fillRect/>
          </a:stretch>
        </p:blipFill>
        <p:spPr>
          <a:xfrm>
            <a:off x="358555" y="1820922"/>
            <a:ext cx="5620834" cy="3130301"/>
          </a:xfrm>
          <a:prstGeom prst="rect">
            <a:avLst/>
          </a:prstGeom>
        </p:spPr>
      </p:pic>
      <p:pic>
        <p:nvPicPr>
          <p:cNvPr id="15" name="Picture 14">
            <a:extLst>
              <a:ext uri="{FF2B5EF4-FFF2-40B4-BE49-F238E27FC236}">
                <a16:creationId xmlns:a16="http://schemas.microsoft.com/office/drawing/2014/main" id="{89AF0A7E-7FE9-4821-B232-70A0BF7BA804}"/>
              </a:ext>
            </a:extLst>
          </p:cNvPr>
          <p:cNvPicPr>
            <a:picLocks noChangeAspect="1"/>
          </p:cNvPicPr>
          <p:nvPr/>
        </p:nvPicPr>
        <p:blipFill>
          <a:blip r:embed="rId3"/>
          <a:stretch>
            <a:fillRect/>
          </a:stretch>
        </p:blipFill>
        <p:spPr>
          <a:xfrm>
            <a:off x="6274457" y="1661077"/>
            <a:ext cx="4406755" cy="3478400"/>
          </a:xfrm>
          <a:prstGeom prst="rect">
            <a:avLst/>
          </a:prstGeom>
        </p:spPr>
      </p:pic>
      <p:pic>
        <p:nvPicPr>
          <p:cNvPr id="10" name="Picture 9" descr="A picture containing text, clock, clipart, sign&#10;&#10;Description automatically generated">
            <a:extLst>
              <a:ext uri="{FF2B5EF4-FFF2-40B4-BE49-F238E27FC236}">
                <a16:creationId xmlns:a16="http://schemas.microsoft.com/office/drawing/2014/main" id="{C2BE6F25-C358-4A66-8AE4-B6621460A8D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flipV="1">
            <a:off x="4156029" y="2602087"/>
            <a:ext cx="116889" cy="186344"/>
          </a:xfrm>
          <a:prstGeom prst="rect">
            <a:avLst/>
          </a:prstGeom>
          <a:ln w="57150">
            <a:solidFill>
              <a:srgbClr val="00B0F0"/>
            </a:solidFill>
          </a:ln>
        </p:spPr>
      </p:pic>
      <p:pic>
        <p:nvPicPr>
          <p:cNvPr id="17" name="Picture 16" descr="A picture containing text, clock, clipart, sign&#10;&#10;Description automatically generated">
            <a:extLst>
              <a:ext uri="{FF2B5EF4-FFF2-40B4-BE49-F238E27FC236}">
                <a16:creationId xmlns:a16="http://schemas.microsoft.com/office/drawing/2014/main" id="{5A54C850-A50E-42A6-9758-332B2D514CD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0563292" flipV="1">
            <a:off x="1427720" y="1884028"/>
            <a:ext cx="116889" cy="186344"/>
          </a:xfrm>
          <a:prstGeom prst="rect">
            <a:avLst/>
          </a:prstGeom>
          <a:ln w="57150">
            <a:solidFill>
              <a:srgbClr val="00B0F0"/>
            </a:solidFill>
          </a:ln>
        </p:spPr>
      </p:pic>
      <p:cxnSp>
        <p:nvCxnSpPr>
          <p:cNvPr id="19" name="Straight Arrow Connector 18">
            <a:extLst>
              <a:ext uri="{FF2B5EF4-FFF2-40B4-BE49-F238E27FC236}">
                <a16:creationId xmlns:a16="http://schemas.microsoft.com/office/drawing/2014/main" id="{403288D0-18F4-46D9-A12B-511712C67EC6}"/>
              </a:ext>
            </a:extLst>
          </p:cNvPr>
          <p:cNvCxnSpPr>
            <a:cxnSpLocks/>
          </p:cNvCxnSpPr>
          <p:nvPr/>
        </p:nvCxnSpPr>
        <p:spPr>
          <a:xfrm>
            <a:off x="1622855" y="1998398"/>
            <a:ext cx="327259"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descr="A close up of a logo&#10;&#10;Description automatically generated with low confidence">
            <a:extLst>
              <a:ext uri="{FF2B5EF4-FFF2-40B4-BE49-F238E27FC236}">
                <a16:creationId xmlns:a16="http://schemas.microsoft.com/office/drawing/2014/main" id="{14D4EFBF-3F89-4DFB-8444-5B31FD0F729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59856" y="2223387"/>
            <a:ext cx="365526" cy="362429"/>
          </a:xfrm>
          <a:prstGeom prst="rect">
            <a:avLst/>
          </a:prstGeom>
        </p:spPr>
      </p:pic>
      <p:pic>
        <p:nvPicPr>
          <p:cNvPr id="23" name="Picture 22" descr="A close up of a logo&#10;&#10;Description automatically generated with low confidence">
            <a:extLst>
              <a:ext uri="{FF2B5EF4-FFF2-40B4-BE49-F238E27FC236}">
                <a16:creationId xmlns:a16="http://schemas.microsoft.com/office/drawing/2014/main" id="{230E39BE-A8F0-4345-97D2-B7E6B6DBEC3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76223" y="2042173"/>
            <a:ext cx="365526" cy="362429"/>
          </a:xfrm>
          <a:prstGeom prst="rect">
            <a:avLst/>
          </a:prstGeom>
        </p:spPr>
      </p:pic>
      <p:pic>
        <p:nvPicPr>
          <p:cNvPr id="24" name="Picture 23" descr="A picture containing text, clock, clipart, sign&#10;&#10;Description automatically generated">
            <a:extLst>
              <a:ext uri="{FF2B5EF4-FFF2-40B4-BE49-F238E27FC236}">
                <a16:creationId xmlns:a16="http://schemas.microsoft.com/office/drawing/2014/main" id="{27DC0936-9782-4B97-B482-8AE2CD284FC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0563292" flipV="1">
            <a:off x="7165257" y="1795628"/>
            <a:ext cx="116889" cy="186344"/>
          </a:xfrm>
          <a:prstGeom prst="rect">
            <a:avLst/>
          </a:prstGeom>
          <a:ln w="57150">
            <a:solidFill>
              <a:srgbClr val="00B0F0"/>
            </a:solidFill>
          </a:ln>
        </p:spPr>
      </p:pic>
      <p:pic>
        <p:nvPicPr>
          <p:cNvPr id="26" name="Picture 25" descr="Diagram&#10;&#10;Description automatically generated with medium confidence">
            <a:extLst>
              <a:ext uri="{FF2B5EF4-FFF2-40B4-BE49-F238E27FC236}">
                <a16:creationId xmlns:a16="http://schemas.microsoft.com/office/drawing/2014/main" id="{B557D85E-ED26-44BC-8D1D-F8CB387F5BF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6257509" y="2613660"/>
            <a:ext cx="206213" cy="529454"/>
          </a:xfrm>
          <a:prstGeom prst="rect">
            <a:avLst/>
          </a:prstGeom>
        </p:spPr>
      </p:pic>
      <p:pic>
        <p:nvPicPr>
          <p:cNvPr id="27" name="Picture 26" descr="Diagram&#10;&#10;Description automatically generated with medium confidence">
            <a:extLst>
              <a:ext uri="{FF2B5EF4-FFF2-40B4-BE49-F238E27FC236}">
                <a16:creationId xmlns:a16="http://schemas.microsoft.com/office/drawing/2014/main" id="{DA00410D-D2D7-4493-B0CD-CD99F50FD36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266649" y="3919513"/>
            <a:ext cx="206213" cy="529454"/>
          </a:xfrm>
          <a:prstGeom prst="rect">
            <a:avLst/>
          </a:prstGeom>
        </p:spPr>
      </p:pic>
      <p:pic>
        <p:nvPicPr>
          <p:cNvPr id="28" name="Picture 27" descr="Diagram&#10;&#10;Description automatically generated with medium confidence">
            <a:extLst>
              <a:ext uri="{FF2B5EF4-FFF2-40B4-BE49-F238E27FC236}">
                <a16:creationId xmlns:a16="http://schemas.microsoft.com/office/drawing/2014/main" id="{1DF34732-09F7-4875-BB67-75D685466FD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9363228" y="4545070"/>
            <a:ext cx="206213" cy="529454"/>
          </a:xfrm>
          <a:prstGeom prst="rect">
            <a:avLst/>
          </a:prstGeom>
        </p:spPr>
      </p:pic>
      <p:pic>
        <p:nvPicPr>
          <p:cNvPr id="29" name="Picture 28" descr="Diagram&#10;&#10;Description automatically generated with medium confidence">
            <a:extLst>
              <a:ext uri="{FF2B5EF4-FFF2-40B4-BE49-F238E27FC236}">
                <a16:creationId xmlns:a16="http://schemas.microsoft.com/office/drawing/2014/main" id="{09AD0BA8-9F86-4676-ACFA-E4507C6E0FF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976618" y="2732032"/>
            <a:ext cx="158231" cy="406260"/>
          </a:xfrm>
          <a:prstGeom prst="rect">
            <a:avLst/>
          </a:prstGeom>
        </p:spPr>
      </p:pic>
      <p:pic>
        <p:nvPicPr>
          <p:cNvPr id="30" name="Picture 29" descr="Diagram&#10;&#10;Description automatically generated with medium confidence">
            <a:extLst>
              <a:ext uri="{FF2B5EF4-FFF2-40B4-BE49-F238E27FC236}">
                <a16:creationId xmlns:a16="http://schemas.microsoft.com/office/drawing/2014/main" id="{44853D91-7D64-4A29-93F7-5EDF6B16881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1794286" y="3799998"/>
            <a:ext cx="158231" cy="406260"/>
          </a:xfrm>
          <a:prstGeom prst="rect">
            <a:avLst/>
          </a:prstGeom>
        </p:spPr>
      </p:pic>
      <p:pic>
        <p:nvPicPr>
          <p:cNvPr id="31" name="Picture 30" descr="Diagram&#10;&#10;Description automatically generated with medium confidence">
            <a:extLst>
              <a:ext uri="{FF2B5EF4-FFF2-40B4-BE49-F238E27FC236}">
                <a16:creationId xmlns:a16="http://schemas.microsoft.com/office/drawing/2014/main" id="{612E4BDC-9459-4293-9CF6-089F26E25BC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4463504" y="4463075"/>
            <a:ext cx="158231" cy="406260"/>
          </a:xfrm>
          <a:prstGeom prst="rect">
            <a:avLst/>
          </a:prstGeom>
        </p:spPr>
      </p:pic>
      <p:sp>
        <p:nvSpPr>
          <p:cNvPr id="25" name="TextBox 24">
            <a:extLst>
              <a:ext uri="{FF2B5EF4-FFF2-40B4-BE49-F238E27FC236}">
                <a16:creationId xmlns:a16="http://schemas.microsoft.com/office/drawing/2014/main" id="{125B0880-F000-467C-92EB-0AA49C365E42}"/>
              </a:ext>
            </a:extLst>
          </p:cNvPr>
          <p:cNvSpPr txBox="1"/>
          <p:nvPr/>
        </p:nvSpPr>
        <p:spPr>
          <a:xfrm>
            <a:off x="8152055" y="211350"/>
            <a:ext cx="2137893" cy="923330"/>
          </a:xfrm>
          <a:prstGeom prst="rect">
            <a:avLst/>
          </a:prstGeom>
          <a:noFill/>
        </p:spPr>
        <p:txBody>
          <a:bodyPr wrap="none" rtlCol="0">
            <a:spAutoFit/>
          </a:bodyPr>
          <a:lstStyle/>
          <a:p>
            <a:pPr marL="285750" indent="-285750">
              <a:buFont typeface="Wingdings" panose="05000000000000000000" pitchFamily="2" charset="2"/>
              <a:buChar char="q"/>
            </a:pPr>
            <a:r>
              <a:rPr lang="en-US" dirty="0"/>
              <a:t>Coverage Area</a:t>
            </a:r>
          </a:p>
          <a:p>
            <a:pPr marL="285750" indent="-285750">
              <a:buFont typeface="Wingdings" panose="05000000000000000000" pitchFamily="2" charset="2"/>
              <a:buChar char="q"/>
            </a:pPr>
            <a:r>
              <a:rPr lang="en-US" dirty="0"/>
              <a:t>Power Availability</a:t>
            </a:r>
          </a:p>
          <a:p>
            <a:pPr marL="285750" indent="-285750">
              <a:buFont typeface="Wingdings" panose="05000000000000000000" pitchFamily="2" charset="2"/>
              <a:buChar char="q"/>
            </a:pPr>
            <a:r>
              <a:rPr lang="en-US" dirty="0"/>
              <a:t>Cable Plan</a:t>
            </a:r>
          </a:p>
        </p:txBody>
      </p:sp>
      <p:sp>
        <p:nvSpPr>
          <p:cNvPr id="2" name="Oval 1">
            <a:extLst>
              <a:ext uri="{FF2B5EF4-FFF2-40B4-BE49-F238E27FC236}">
                <a16:creationId xmlns:a16="http://schemas.microsoft.com/office/drawing/2014/main" id="{63CEBF47-5CD1-47FB-972B-39CBA6F2AEA2}"/>
              </a:ext>
            </a:extLst>
          </p:cNvPr>
          <p:cNvSpPr/>
          <p:nvPr/>
        </p:nvSpPr>
        <p:spPr>
          <a:xfrm>
            <a:off x="3059506" y="3428999"/>
            <a:ext cx="2807995" cy="2121409"/>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158636C-EB84-48E2-8F4B-1725B3795FA0}"/>
              </a:ext>
            </a:extLst>
          </p:cNvPr>
          <p:cNvSpPr/>
          <p:nvPr/>
        </p:nvSpPr>
        <p:spPr>
          <a:xfrm>
            <a:off x="-352754" y="2126357"/>
            <a:ext cx="3109729" cy="1863289"/>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70CC694-E524-4D6B-A2DB-9BA34580D2D8}"/>
              </a:ext>
            </a:extLst>
          </p:cNvPr>
          <p:cNvSpPr/>
          <p:nvPr/>
        </p:nvSpPr>
        <p:spPr>
          <a:xfrm>
            <a:off x="347642" y="3126558"/>
            <a:ext cx="3109729" cy="180196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402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animBg="1"/>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105DF-5153-4149-87C5-F301ABA564A0}"/>
              </a:ext>
            </a:extLst>
          </p:cNvPr>
          <p:cNvSpPr>
            <a:spLocks noGrp="1"/>
          </p:cNvSpPr>
          <p:nvPr>
            <p:ph type="title"/>
          </p:nvPr>
        </p:nvSpPr>
        <p:spPr/>
        <p:txBody>
          <a:bodyPr>
            <a:normAutofit/>
          </a:bodyPr>
          <a:lstStyle/>
          <a:p>
            <a:r>
              <a:rPr lang="en-US" dirty="0">
                <a:latin typeface="RBNo3.1 Medium"/>
              </a:rPr>
              <a:t>Agenda</a:t>
            </a:r>
          </a:p>
        </p:txBody>
      </p:sp>
      <p:pic>
        <p:nvPicPr>
          <p:cNvPr id="9" name="Picture 8">
            <a:extLst>
              <a:ext uri="{FF2B5EF4-FFF2-40B4-BE49-F238E27FC236}">
                <a16:creationId xmlns:a16="http://schemas.microsoft.com/office/drawing/2014/main" id="{484E94CB-6D4D-D147-9495-E51DEDD3C4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73873" y="3727962"/>
            <a:ext cx="3672987" cy="2953665"/>
          </a:xfrm>
          <a:prstGeom prst="rect">
            <a:avLst/>
          </a:prstGeom>
        </p:spPr>
      </p:pic>
      <p:pic>
        <p:nvPicPr>
          <p:cNvPr id="10" name="Picture 9">
            <a:extLst>
              <a:ext uri="{FF2B5EF4-FFF2-40B4-BE49-F238E27FC236}">
                <a16:creationId xmlns:a16="http://schemas.microsoft.com/office/drawing/2014/main" id="{11FE8D85-1065-664B-965F-0C055A678F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678576" y="3022796"/>
            <a:ext cx="3721180" cy="2970319"/>
          </a:xfrm>
          <a:prstGeom prst="rect">
            <a:avLst/>
          </a:prstGeom>
        </p:spPr>
      </p:pic>
      <p:pic>
        <p:nvPicPr>
          <p:cNvPr id="11" name="Picture 10">
            <a:extLst>
              <a:ext uri="{FF2B5EF4-FFF2-40B4-BE49-F238E27FC236}">
                <a16:creationId xmlns:a16="http://schemas.microsoft.com/office/drawing/2014/main" id="{F6058523-8B13-EB47-8D86-C412570012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620611" y="391407"/>
            <a:ext cx="2392154" cy="2990192"/>
          </a:xfrm>
          <a:prstGeom prst="rect">
            <a:avLst/>
          </a:prstGeom>
        </p:spPr>
      </p:pic>
      <p:sp>
        <p:nvSpPr>
          <p:cNvPr id="13" name="TextBox 12">
            <a:extLst>
              <a:ext uri="{FF2B5EF4-FFF2-40B4-BE49-F238E27FC236}">
                <a16:creationId xmlns:a16="http://schemas.microsoft.com/office/drawing/2014/main" id="{BD49902C-2815-4AB6-AFEA-AB7B0E68709A}"/>
              </a:ext>
            </a:extLst>
          </p:cNvPr>
          <p:cNvSpPr txBox="1"/>
          <p:nvPr/>
        </p:nvSpPr>
        <p:spPr>
          <a:xfrm>
            <a:off x="875844" y="1650470"/>
            <a:ext cx="8199406" cy="4154984"/>
          </a:xfrm>
          <a:prstGeom prst="rect">
            <a:avLst/>
          </a:prstGeom>
          <a:noFill/>
        </p:spPr>
        <p:txBody>
          <a:bodyPr wrap="square">
            <a:spAutoFit/>
          </a:bodyPr>
          <a:lstStyle/>
          <a:p>
            <a:pPr marL="342900" marR="0" lvl="0" indent="-342900">
              <a:spcBef>
                <a:spcPts val="2400"/>
              </a:spcBef>
              <a:spcAft>
                <a:spcPts val="0"/>
              </a:spcAft>
              <a:buSzPts val="1000"/>
              <a:buFont typeface="Wingdings" panose="05000000000000000000" pitchFamily="2" charset="2"/>
              <a:buChar char="Ø"/>
              <a:tabLst>
                <a:tab pos="457200" algn="l"/>
              </a:tabLst>
            </a:pPr>
            <a:r>
              <a:rPr lang="en-US" sz="2800" dirty="0">
                <a:latin typeface="Calibri" panose="020F0502020204030204" pitchFamily="34" charset="0"/>
                <a:ea typeface="Calibri" panose="020F0502020204030204" pitchFamily="34" charset="0"/>
              </a:rPr>
              <a:t>Introduction</a:t>
            </a:r>
          </a:p>
          <a:p>
            <a:pPr marL="342900" marR="0" lvl="0" indent="-342900">
              <a:spcBef>
                <a:spcPts val="2400"/>
              </a:spcBef>
              <a:spcAft>
                <a:spcPts val="0"/>
              </a:spcAft>
              <a:buSzPts val="1000"/>
              <a:buFont typeface="Wingdings" panose="05000000000000000000" pitchFamily="2" charset="2"/>
              <a:buChar char="Ø"/>
              <a:tabLst>
                <a:tab pos="457200" algn="l"/>
              </a:tabLst>
            </a:pPr>
            <a:r>
              <a:rPr lang="en-US" sz="2800" dirty="0">
                <a:latin typeface="Calibri" panose="020F0502020204030204" pitchFamily="34" charset="0"/>
                <a:ea typeface="Calibri" panose="020F0502020204030204" pitchFamily="34" charset="0"/>
              </a:rPr>
              <a:t>Configuration</a:t>
            </a:r>
          </a:p>
          <a:p>
            <a:pPr marL="342900" marR="0" lvl="0" indent="-342900">
              <a:spcBef>
                <a:spcPts val="2400"/>
              </a:spcBef>
              <a:spcAft>
                <a:spcPts val="0"/>
              </a:spcAft>
              <a:buSzPts val="1000"/>
              <a:buFont typeface="Wingdings" panose="05000000000000000000" pitchFamily="2" charset="2"/>
              <a:buChar char="Ø"/>
              <a:tabLst>
                <a:tab pos="457200" algn="l"/>
              </a:tabLst>
            </a:pPr>
            <a:r>
              <a:rPr lang="en-US" sz="2800" dirty="0">
                <a:latin typeface="Calibri" panose="020F0502020204030204" pitchFamily="34" charset="0"/>
                <a:ea typeface="Calibri" panose="020F0502020204030204" pitchFamily="34" charset="0"/>
              </a:rPr>
              <a:t>Installation</a:t>
            </a:r>
          </a:p>
          <a:p>
            <a:pPr marL="342900" marR="0" lvl="0" indent="-342900">
              <a:spcBef>
                <a:spcPts val="2400"/>
              </a:spcBef>
              <a:spcAft>
                <a:spcPts val="0"/>
              </a:spcAft>
              <a:buSzPts val="1000"/>
              <a:buFont typeface="Wingdings" panose="05000000000000000000" pitchFamily="2" charset="2"/>
              <a:buChar char="Ø"/>
              <a:tabLst>
                <a:tab pos="457200" algn="l"/>
              </a:tabLst>
            </a:pPr>
            <a:r>
              <a:rPr lang="en-US" sz="2800" dirty="0">
                <a:latin typeface="Calibri" panose="020F0502020204030204" pitchFamily="34" charset="0"/>
                <a:ea typeface="Calibri" panose="020F0502020204030204" pitchFamily="34" charset="0"/>
              </a:rPr>
              <a:t>Connectivity</a:t>
            </a:r>
          </a:p>
          <a:p>
            <a:pPr marL="342900" marR="0" lvl="0" indent="-342900">
              <a:spcBef>
                <a:spcPts val="2400"/>
              </a:spcBef>
              <a:spcAft>
                <a:spcPts val="0"/>
              </a:spcAft>
              <a:buSzPts val="1000"/>
              <a:buFont typeface="Wingdings" panose="05000000000000000000" pitchFamily="2" charset="2"/>
              <a:buChar char="Ø"/>
              <a:tabLst>
                <a:tab pos="457200" algn="l"/>
              </a:tabLst>
            </a:pPr>
            <a:r>
              <a:rPr lang="en-US" sz="2800" dirty="0">
                <a:latin typeface="Calibri" panose="020F0502020204030204" pitchFamily="34" charset="0"/>
                <a:ea typeface="Calibri" panose="020F0502020204030204" pitchFamily="34" charset="0"/>
              </a:rPr>
              <a:t>Monitoring Systems &amp; Supplying Refills</a:t>
            </a:r>
          </a:p>
          <a:p>
            <a:pPr marL="342900" marR="0" lvl="0" indent="-342900">
              <a:spcBef>
                <a:spcPts val="2400"/>
              </a:spcBef>
              <a:spcAft>
                <a:spcPts val="0"/>
              </a:spcAft>
              <a:buSzPts val="1000"/>
              <a:buFont typeface="Symbol" panose="05050102010706020507" pitchFamily="18" charset="2"/>
              <a:buChar char=""/>
              <a:tabLst>
                <a:tab pos="457200" algn="l"/>
              </a:tabLst>
            </a:pPr>
            <a:endParaRPr lang="en-US" sz="2400" b="1"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259974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Connect</a:t>
            </a:r>
          </a:p>
        </p:txBody>
      </p:sp>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0111CF1-C56D-4B87-B1AA-D6DB43E6B065}"/>
              </a:ext>
            </a:extLst>
          </p:cNvPr>
          <p:cNvSpPr txBox="1"/>
          <p:nvPr/>
        </p:nvSpPr>
        <p:spPr>
          <a:xfrm>
            <a:off x="652720" y="204213"/>
            <a:ext cx="5910721" cy="584775"/>
          </a:xfrm>
          <a:prstGeom prst="rect">
            <a:avLst/>
          </a:prstGeom>
          <a:noFill/>
        </p:spPr>
        <p:txBody>
          <a:bodyPr wrap="none" rtlCol="0">
            <a:spAutoFit/>
          </a:bodyPr>
          <a:lstStyle/>
          <a:p>
            <a:r>
              <a:rPr lang="en-US" sz="3200" dirty="0">
                <a:latin typeface="DIN 2014" panose="020F0502020204030204" pitchFamily="34" charset="0"/>
                <a:ea typeface="DIN 2014" panose="020F0502020204030204" pitchFamily="34" charset="0"/>
              </a:rPr>
              <a:t>How to configure a small backyard</a:t>
            </a:r>
          </a:p>
        </p:txBody>
      </p:sp>
      <p:pic>
        <p:nvPicPr>
          <p:cNvPr id="1026" name="Picture 2" descr="best backyard design">
            <a:extLst>
              <a:ext uri="{FF2B5EF4-FFF2-40B4-BE49-F238E27FC236}">
                <a16:creationId xmlns:a16="http://schemas.microsoft.com/office/drawing/2014/main" id="{0F44244F-4F04-4A36-B09D-232AAF3CA54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1838" y="1143000"/>
            <a:ext cx="4286250" cy="57150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48F66EEC-F2A1-42BC-AE7A-4BC18EC3ACE0}"/>
              </a:ext>
            </a:extLst>
          </p:cNvPr>
          <p:cNvCxnSpPr>
            <a:cxnSpLocks/>
          </p:cNvCxnSpPr>
          <p:nvPr/>
        </p:nvCxnSpPr>
        <p:spPr>
          <a:xfrm>
            <a:off x="3898850" y="2791326"/>
            <a:ext cx="372361" cy="394239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EC66291-E906-4F56-AE0A-DA13877ECA1C}"/>
              </a:ext>
            </a:extLst>
          </p:cNvPr>
          <p:cNvSpPr txBox="1"/>
          <p:nvPr/>
        </p:nvSpPr>
        <p:spPr>
          <a:xfrm>
            <a:off x="3555950" y="4249934"/>
            <a:ext cx="685800" cy="369332"/>
          </a:xfrm>
          <a:prstGeom prst="rect">
            <a:avLst/>
          </a:prstGeom>
          <a:noFill/>
        </p:spPr>
        <p:txBody>
          <a:bodyPr wrap="square" rtlCol="0">
            <a:spAutoFit/>
          </a:bodyPr>
          <a:lstStyle/>
          <a:p>
            <a:r>
              <a:rPr lang="en-US">
                <a:solidFill>
                  <a:srgbClr val="00B0F0"/>
                </a:solidFill>
              </a:rPr>
              <a:t>32ft</a:t>
            </a:r>
          </a:p>
        </p:txBody>
      </p:sp>
      <p:cxnSp>
        <p:nvCxnSpPr>
          <p:cNvPr id="16" name="Straight Connector 15">
            <a:extLst>
              <a:ext uri="{FF2B5EF4-FFF2-40B4-BE49-F238E27FC236}">
                <a16:creationId xmlns:a16="http://schemas.microsoft.com/office/drawing/2014/main" id="{14E775AE-F60D-44CA-A9D8-C8F880B8977F}"/>
              </a:ext>
            </a:extLst>
          </p:cNvPr>
          <p:cNvCxnSpPr>
            <a:cxnSpLocks/>
          </p:cNvCxnSpPr>
          <p:nvPr/>
        </p:nvCxnSpPr>
        <p:spPr>
          <a:xfrm>
            <a:off x="1748042" y="3581400"/>
            <a:ext cx="2482207" cy="11229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4B60FAE-8DB9-4229-A3CB-7586611C5A54}"/>
              </a:ext>
            </a:extLst>
          </p:cNvPr>
          <p:cNvSpPr txBox="1"/>
          <p:nvPr/>
        </p:nvSpPr>
        <p:spPr>
          <a:xfrm>
            <a:off x="2302048" y="3602482"/>
            <a:ext cx="685800" cy="369332"/>
          </a:xfrm>
          <a:prstGeom prst="rect">
            <a:avLst/>
          </a:prstGeom>
          <a:noFill/>
        </p:spPr>
        <p:txBody>
          <a:bodyPr wrap="square" rtlCol="0">
            <a:spAutoFit/>
          </a:bodyPr>
          <a:lstStyle/>
          <a:p>
            <a:r>
              <a:rPr lang="en-US">
                <a:solidFill>
                  <a:srgbClr val="00B0F0"/>
                </a:solidFill>
              </a:rPr>
              <a:t>12ft</a:t>
            </a:r>
          </a:p>
        </p:txBody>
      </p:sp>
      <p:pic>
        <p:nvPicPr>
          <p:cNvPr id="11" name="Picture 10" descr="Diagram&#10;&#10;Description automatically generated with medium confidence">
            <a:extLst>
              <a:ext uri="{FF2B5EF4-FFF2-40B4-BE49-F238E27FC236}">
                <a16:creationId xmlns:a16="http://schemas.microsoft.com/office/drawing/2014/main" id="{EE0B41C1-AA1C-4A99-A345-38C453503F1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97187" y="4576362"/>
            <a:ext cx="136374" cy="372323"/>
          </a:xfrm>
          <a:prstGeom prst="rect">
            <a:avLst/>
          </a:prstGeom>
        </p:spPr>
      </p:pic>
      <p:pic>
        <p:nvPicPr>
          <p:cNvPr id="17" name="Picture 16" descr="Diagram&#10;&#10;Description automatically generated with medium confidence">
            <a:extLst>
              <a:ext uri="{FF2B5EF4-FFF2-40B4-BE49-F238E27FC236}">
                <a16:creationId xmlns:a16="http://schemas.microsoft.com/office/drawing/2014/main" id="{39783DC8-0FF4-40B0-B9E7-8D166E8B0A5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29705" y="2904277"/>
            <a:ext cx="136374" cy="372323"/>
          </a:xfrm>
          <a:prstGeom prst="rect">
            <a:avLst/>
          </a:prstGeom>
        </p:spPr>
      </p:pic>
      <p:pic>
        <p:nvPicPr>
          <p:cNvPr id="18" name="Picture 17" descr="Diagram&#10;&#10;Description automatically generated with medium confidence">
            <a:extLst>
              <a:ext uri="{FF2B5EF4-FFF2-40B4-BE49-F238E27FC236}">
                <a16:creationId xmlns:a16="http://schemas.microsoft.com/office/drawing/2014/main" id="{5F098368-0A72-497C-93D7-C6FC668A2B2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68321" y="2706527"/>
            <a:ext cx="116709" cy="318634"/>
          </a:xfrm>
          <a:prstGeom prst="rect">
            <a:avLst/>
          </a:prstGeom>
        </p:spPr>
      </p:pic>
      <p:pic>
        <p:nvPicPr>
          <p:cNvPr id="20" name="Picture 19" descr="Diagram&#10;&#10;Description automatically generated with medium confidence">
            <a:extLst>
              <a:ext uri="{FF2B5EF4-FFF2-40B4-BE49-F238E27FC236}">
                <a16:creationId xmlns:a16="http://schemas.microsoft.com/office/drawing/2014/main" id="{71CBAA73-8351-4B63-9463-E75BC4C4BAD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79023" y="5715000"/>
            <a:ext cx="136374" cy="372323"/>
          </a:xfrm>
          <a:prstGeom prst="rect">
            <a:avLst/>
          </a:prstGeom>
        </p:spPr>
      </p:pic>
      <p:sp>
        <p:nvSpPr>
          <p:cNvPr id="12" name="Freeform: Shape 11">
            <a:extLst>
              <a:ext uri="{FF2B5EF4-FFF2-40B4-BE49-F238E27FC236}">
                <a16:creationId xmlns:a16="http://schemas.microsoft.com/office/drawing/2014/main" id="{159FE193-4A0A-4790-B3C1-B21C2B5F4F5F}"/>
              </a:ext>
            </a:extLst>
          </p:cNvPr>
          <p:cNvSpPr/>
          <p:nvPr/>
        </p:nvSpPr>
        <p:spPr>
          <a:xfrm>
            <a:off x="4475741" y="6083166"/>
            <a:ext cx="67383" cy="856649"/>
          </a:xfrm>
          <a:custGeom>
            <a:avLst/>
            <a:gdLst>
              <a:gd name="connsiteX0" fmla="*/ 67383 w 67383"/>
              <a:gd name="connsiteY0" fmla="*/ 856649 h 856649"/>
              <a:gd name="connsiteX1" fmla="*/ 48133 w 67383"/>
              <a:gd name="connsiteY1" fmla="*/ 375386 h 856649"/>
              <a:gd name="connsiteX2" fmla="*/ 38507 w 67383"/>
              <a:gd name="connsiteY2" fmla="*/ 336885 h 856649"/>
              <a:gd name="connsiteX3" fmla="*/ 19257 w 67383"/>
              <a:gd name="connsiteY3" fmla="*/ 231007 h 856649"/>
              <a:gd name="connsiteX4" fmla="*/ 6 w 67383"/>
              <a:gd name="connsiteY4" fmla="*/ 0 h 856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83" h="856649">
                <a:moveTo>
                  <a:pt x="67383" y="856649"/>
                </a:moveTo>
                <a:cubicBezTo>
                  <a:pt x="64993" y="770620"/>
                  <a:pt x="62683" y="506334"/>
                  <a:pt x="48133" y="375386"/>
                </a:cubicBezTo>
                <a:cubicBezTo>
                  <a:pt x="46672" y="362238"/>
                  <a:pt x="40873" y="349900"/>
                  <a:pt x="38507" y="336885"/>
                </a:cubicBezTo>
                <a:cubicBezTo>
                  <a:pt x="15511" y="210411"/>
                  <a:pt x="41090" y="318341"/>
                  <a:pt x="19257" y="231007"/>
                </a:cubicBezTo>
                <a:cubicBezTo>
                  <a:pt x="-907" y="19294"/>
                  <a:pt x="6" y="96558"/>
                  <a:pt x="6"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24EDD552-55CA-4625-87F1-5043A2CB16C6}"/>
              </a:ext>
            </a:extLst>
          </p:cNvPr>
          <p:cNvSpPr/>
          <p:nvPr/>
        </p:nvSpPr>
        <p:spPr>
          <a:xfrm>
            <a:off x="4061861" y="3012707"/>
            <a:ext cx="385011" cy="2685449"/>
          </a:xfrm>
          <a:custGeom>
            <a:avLst/>
            <a:gdLst>
              <a:gd name="connsiteX0" fmla="*/ 385011 w 385011"/>
              <a:gd name="connsiteY0" fmla="*/ 2685449 h 2685449"/>
              <a:gd name="connsiteX1" fmla="*/ 365760 w 385011"/>
              <a:gd name="connsiteY1" fmla="*/ 2531445 h 2685449"/>
              <a:gd name="connsiteX2" fmla="*/ 356135 w 385011"/>
              <a:gd name="connsiteY2" fmla="*/ 2261937 h 2685449"/>
              <a:gd name="connsiteX3" fmla="*/ 308008 w 385011"/>
              <a:gd name="connsiteY3" fmla="*/ 2069432 h 2685449"/>
              <a:gd name="connsiteX4" fmla="*/ 279133 w 385011"/>
              <a:gd name="connsiteY4" fmla="*/ 1905802 h 2685449"/>
              <a:gd name="connsiteX5" fmla="*/ 269507 w 385011"/>
              <a:gd name="connsiteY5" fmla="*/ 1857676 h 2685449"/>
              <a:gd name="connsiteX6" fmla="*/ 259882 w 385011"/>
              <a:gd name="connsiteY6" fmla="*/ 1809550 h 2685449"/>
              <a:gd name="connsiteX7" fmla="*/ 250257 w 385011"/>
              <a:gd name="connsiteY7" fmla="*/ 1694047 h 2685449"/>
              <a:gd name="connsiteX8" fmla="*/ 240632 w 385011"/>
              <a:gd name="connsiteY8" fmla="*/ 1626670 h 2685449"/>
              <a:gd name="connsiteX9" fmla="*/ 221381 w 385011"/>
              <a:gd name="connsiteY9" fmla="*/ 1463040 h 2685449"/>
              <a:gd name="connsiteX10" fmla="*/ 202131 w 385011"/>
              <a:gd name="connsiteY10" fmla="*/ 1328287 h 2685449"/>
              <a:gd name="connsiteX11" fmla="*/ 182880 w 385011"/>
              <a:gd name="connsiteY11" fmla="*/ 1251285 h 2685449"/>
              <a:gd name="connsiteX12" fmla="*/ 173255 w 385011"/>
              <a:gd name="connsiteY12" fmla="*/ 1193533 h 2685449"/>
              <a:gd name="connsiteX13" fmla="*/ 144379 w 385011"/>
              <a:gd name="connsiteY13" fmla="*/ 1106906 h 2685449"/>
              <a:gd name="connsiteX14" fmla="*/ 125128 w 385011"/>
              <a:gd name="connsiteY14" fmla="*/ 1001028 h 2685449"/>
              <a:gd name="connsiteX15" fmla="*/ 105878 w 385011"/>
              <a:gd name="connsiteY15" fmla="*/ 875899 h 2685449"/>
              <a:gd name="connsiteX16" fmla="*/ 96253 w 385011"/>
              <a:gd name="connsiteY16" fmla="*/ 837398 h 2685449"/>
              <a:gd name="connsiteX17" fmla="*/ 77002 w 385011"/>
              <a:gd name="connsiteY17" fmla="*/ 683394 h 2685449"/>
              <a:gd name="connsiteX18" fmla="*/ 67377 w 385011"/>
              <a:gd name="connsiteY18" fmla="*/ 644893 h 2685449"/>
              <a:gd name="connsiteX19" fmla="*/ 57752 w 385011"/>
              <a:gd name="connsiteY19" fmla="*/ 596767 h 2685449"/>
              <a:gd name="connsiteX20" fmla="*/ 48126 w 385011"/>
              <a:gd name="connsiteY20" fmla="*/ 567891 h 2685449"/>
              <a:gd name="connsiteX21" fmla="*/ 38501 w 385011"/>
              <a:gd name="connsiteY21" fmla="*/ 490889 h 2685449"/>
              <a:gd name="connsiteX22" fmla="*/ 28876 w 385011"/>
              <a:gd name="connsiteY22" fmla="*/ 423512 h 2685449"/>
              <a:gd name="connsiteX23" fmla="*/ 0 w 385011"/>
              <a:gd name="connsiteY23" fmla="*/ 48127 h 2685449"/>
              <a:gd name="connsiteX24" fmla="*/ 0 w 385011"/>
              <a:gd name="connsiteY24" fmla="*/ 0 h 268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5011" h="2685449">
                <a:moveTo>
                  <a:pt x="385011" y="2685449"/>
                </a:moveTo>
                <a:cubicBezTo>
                  <a:pt x="379100" y="2644078"/>
                  <a:pt x="367870" y="2570485"/>
                  <a:pt x="365760" y="2531445"/>
                </a:cubicBezTo>
                <a:cubicBezTo>
                  <a:pt x="360908" y="2441683"/>
                  <a:pt x="364864" y="2351405"/>
                  <a:pt x="356135" y="2261937"/>
                </a:cubicBezTo>
                <a:cubicBezTo>
                  <a:pt x="351922" y="2218749"/>
                  <a:pt x="322695" y="2120836"/>
                  <a:pt x="308008" y="2069432"/>
                </a:cubicBezTo>
                <a:cubicBezTo>
                  <a:pt x="293757" y="1969675"/>
                  <a:pt x="302830" y="2024286"/>
                  <a:pt x="279133" y="1905802"/>
                </a:cubicBezTo>
                <a:lnTo>
                  <a:pt x="269507" y="1857676"/>
                </a:lnTo>
                <a:lnTo>
                  <a:pt x="259882" y="1809550"/>
                </a:lnTo>
                <a:cubicBezTo>
                  <a:pt x="256674" y="1771049"/>
                  <a:pt x="254301" y="1732469"/>
                  <a:pt x="250257" y="1694047"/>
                </a:cubicBezTo>
                <a:cubicBezTo>
                  <a:pt x="247882" y="1671485"/>
                  <a:pt x="243137" y="1649218"/>
                  <a:pt x="240632" y="1626670"/>
                </a:cubicBezTo>
                <a:cubicBezTo>
                  <a:pt x="211458" y="1364110"/>
                  <a:pt x="246624" y="1631331"/>
                  <a:pt x="221381" y="1463040"/>
                </a:cubicBezTo>
                <a:cubicBezTo>
                  <a:pt x="214650" y="1418168"/>
                  <a:pt x="213136" y="1372306"/>
                  <a:pt x="202131" y="1328287"/>
                </a:cubicBezTo>
                <a:cubicBezTo>
                  <a:pt x="195714" y="1302620"/>
                  <a:pt x="187229" y="1277382"/>
                  <a:pt x="182880" y="1251285"/>
                </a:cubicBezTo>
                <a:cubicBezTo>
                  <a:pt x="179672" y="1232034"/>
                  <a:pt x="178284" y="1212390"/>
                  <a:pt x="173255" y="1193533"/>
                </a:cubicBezTo>
                <a:cubicBezTo>
                  <a:pt x="165412" y="1164123"/>
                  <a:pt x="144379" y="1106906"/>
                  <a:pt x="144379" y="1106906"/>
                </a:cubicBezTo>
                <a:cubicBezTo>
                  <a:pt x="119910" y="935616"/>
                  <a:pt x="147822" y="1114494"/>
                  <a:pt x="125128" y="1001028"/>
                </a:cubicBezTo>
                <a:cubicBezTo>
                  <a:pt x="106531" y="908043"/>
                  <a:pt x="124357" y="977539"/>
                  <a:pt x="105878" y="875899"/>
                </a:cubicBezTo>
                <a:cubicBezTo>
                  <a:pt x="103512" y="862884"/>
                  <a:pt x="98215" y="850480"/>
                  <a:pt x="96253" y="837398"/>
                </a:cubicBezTo>
                <a:cubicBezTo>
                  <a:pt x="88579" y="786236"/>
                  <a:pt x="89549" y="733584"/>
                  <a:pt x="77002" y="683394"/>
                </a:cubicBezTo>
                <a:cubicBezTo>
                  <a:pt x="73794" y="670560"/>
                  <a:pt x="70247" y="657807"/>
                  <a:pt x="67377" y="644893"/>
                </a:cubicBezTo>
                <a:cubicBezTo>
                  <a:pt x="63828" y="628923"/>
                  <a:pt x="61720" y="612638"/>
                  <a:pt x="57752" y="596767"/>
                </a:cubicBezTo>
                <a:cubicBezTo>
                  <a:pt x="55291" y="586924"/>
                  <a:pt x="51335" y="577516"/>
                  <a:pt x="48126" y="567891"/>
                </a:cubicBezTo>
                <a:cubicBezTo>
                  <a:pt x="44918" y="542224"/>
                  <a:pt x="41920" y="516529"/>
                  <a:pt x="38501" y="490889"/>
                </a:cubicBezTo>
                <a:cubicBezTo>
                  <a:pt x="35503" y="468401"/>
                  <a:pt x="31690" y="446024"/>
                  <a:pt x="28876" y="423512"/>
                </a:cubicBezTo>
                <a:cubicBezTo>
                  <a:pt x="14978" y="312328"/>
                  <a:pt x="0" y="129072"/>
                  <a:pt x="0" y="48127"/>
                </a:cubicBezTo>
                <a:lnTo>
                  <a:pt x="0"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70A164FF-1681-4D6D-AE76-27DB8E338924}"/>
              </a:ext>
            </a:extLst>
          </p:cNvPr>
          <p:cNvSpPr/>
          <p:nvPr/>
        </p:nvSpPr>
        <p:spPr>
          <a:xfrm>
            <a:off x="2136808" y="2569945"/>
            <a:ext cx="1819175" cy="606392"/>
          </a:xfrm>
          <a:custGeom>
            <a:avLst/>
            <a:gdLst>
              <a:gd name="connsiteX0" fmla="*/ 1819175 w 1819175"/>
              <a:gd name="connsiteY0" fmla="*/ 317634 h 606392"/>
              <a:gd name="connsiteX1" fmla="*/ 1799925 w 1819175"/>
              <a:gd name="connsiteY1" fmla="*/ 211756 h 606392"/>
              <a:gd name="connsiteX2" fmla="*/ 1771049 w 1819175"/>
              <a:gd name="connsiteY2" fmla="*/ 144379 h 606392"/>
              <a:gd name="connsiteX3" fmla="*/ 1732548 w 1819175"/>
              <a:gd name="connsiteY3" fmla="*/ 125129 h 606392"/>
              <a:gd name="connsiteX4" fmla="*/ 1694047 w 1819175"/>
              <a:gd name="connsiteY4" fmla="*/ 96253 h 606392"/>
              <a:gd name="connsiteX5" fmla="*/ 1636295 w 1819175"/>
              <a:gd name="connsiteY5" fmla="*/ 77002 h 606392"/>
              <a:gd name="connsiteX6" fmla="*/ 1607419 w 1819175"/>
              <a:gd name="connsiteY6" fmla="*/ 67377 h 606392"/>
              <a:gd name="connsiteX7" fmla="*/ 1578544 w 1819175"/>
              <a:gd name="connsiteY7" fmla="*/ 57752 h 606392"/>
              <a:gd name="connsiteX8" fmla="*/ 962527 w 1819175"/>
              <a:gd name="connsiteY8" fmla="*/ 38501 h 606392"/>
              <a:gd name="connsiteX9" fmla="*/ 760396 w 1819175"/>
              <a:gd name="connsiteY9" fmla="*/ 28876 h 606392"/>
              <a:gd name="connsiteX10" fmla="*/ 721895 w 1819175"/>
              <a:gd name="connsiteY10" fmla="*/ 19251 h 606392"/>
              <a:gd name="connsiteX11" fmla="*/ 587141 w 1819175"/>
              <a:gd name="connsiteY11" fmla="*/ 0 h 606392"/>
              <a:gd name="connsiteX12" fmla="*/ 288758 w 1819175"/>
              <a:gd name="connsiteY12" fmla="*/ 9626 h 606392"/>
              <a:gd name="connsiteX13" fmla="*/ 240632 w 1819175"/>
              <a:gd name="connsiteY13" fmla="*/ 19251 h 606392"/>
              <a:gd name="connsiteX14" fmla="*/ 182880 w 1819175"/>
              <a:gd name="connsiteY14" fmla="*/ 28876 h 606392"/>
              <a:gd name="connsiteX15" fmla="*/ 125129 w 1819175"/>
              <a:gd name="connsiteY15" fmla="*/ 57752 h 606392"/>
              <a:gd name="connsiteX16" fmla="*/ 67377 w 1819175"/>
              <a:gd name="connsiteY16" fmla="*/ 115503 h 606392"/>
              <a:gd name="connsiteX17" fmla="*/ 0 w 1819175"/>
              <a:gd name="connsiteY17" fmla="*/ 221381 h 606392"/>
              <a:gd name="connsiteX18" fmla="*/ 9626 w 1819175"/>
              <a:gd name="connsiteY18" fmla="*/ 298383 h 606392"/>
              <a:gd name="connsiteX19" fmla="*/ 96253 w 1819175"/>
              <a:gd name="connsiteY19" fmla="*/ 375386 h 606392"/>
              <a:gd name="connsiteX20" fmla="*/ 134754 w 1819175"/>
              <a:gd name="connsiteY20" fmla="*/ 433137 h 606392"/>
              <a:gd name="connsiteX21" fmla="*/ 173255 w 1819175"/>
              <a:gd name="connsiteY21" fmla="*/ 510139 h 606392"/>
              <a:gd name="connsiteX22" fmla="*/ 192506 w 1819175"/>
              <a:gd name="connsiteY22" fmla="*/ 577516 h 606392"/>
              <a:gd name="connsiteX23" fmla="*/ 211756 w 1819175"/>
              <a:gd name="connsiteY23" fmla="*/ 606392 h 60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19175" h="606392">
                <a:moveTo>
                  <a:pt x="1819175" y="317634"/>
                </a:moveTo>
                <a:cubicBezTo>
                  <a:pt x="1812211" y="275850"/>
                  <a:pt x="1808892" y="252107"/>
                  <a:pt x="1799925" y="211756"/>
                </a:cubicBezTo>
                <a:cubicBezTo>
                  <a:pt x="1794718" y="188324"/>
                  <a:pt x="1791319" y="161271"/>
                  <a:pt x="1771049" y="144379"/>
                </a:cubicBezTo>
                <a:cubicBezTo>
                  <a:pt x="1760026" y="135193"/>
                  <a:pt x="1744715" y="132734"/>
                  <a:pt x="1732548" y="125129"/>
                </a:cubicBezTo>
                <a:cubicBezTo>
                  <a:pt x="1718944" y="116627"/>
                  <a:pt x="1708395" y="103427"/>
                  <a:pt x="1694047" y="96253"/>
                </a:cubicBezTo>
                <a:cubicBezTo>
                  <a:pt x="1675897" y="87178"/>
                  <a:pt x="1655546" y="83419"/>
                  <a:pt x="1636295" y="77002"/>
                </a:cubicBezTo>
                <a:lnTo>
                  <a:pt x="1607419" y="67377"/>
                </a:lnTo>
                <a:lnTo>
                  <a:pt x="1578544" y="57752"/>
                </a:lnTo>
                <a:cubicBezTo>
                  <a:pt x="1363976" y="-13769"/>
                  <a:pt x="1559737" y="48292"/>
                  <a:pt x="962527" y="38501"/>
                </a:cubicBezTo>
                <a:cubicBezTo>
                  <a:pt x="895150" y="35293"/>
                  <a:pt x="827635" y="34255"/>
                  <a:pt x="760396" y="28876"/>
                </a:cubicBezTo>
                <a:cubicBezTo>
                  <a:pt x="747210" y="27821"/>
                  <a:pt x="734970" y="21262"/>
                  <a:pt x="721895" y="19251"/>
                </a:cubicBezTo>
                <a:cubicBezTo>
                  <a:pt x="523778" y="-11228"/>
                  <a:pt x="717381" y="26050"/>
                  <a:pt x="587141" y="0"/>
                </a:cubicBezTo>
                <a:cubicBezTo>
                  <a:pt x="487680" y="3209"/>
                  <a:pt x="388118" y="4106"/>
                  <a:pt x="288758" y="9626"/>
                </a:cubicBezTo>
                <a:cubicBezTo>
                  <a:pt x="272424" y="10533"/>
                  <a:pt x="256728" y="16325"/>
                  <a:pt x="240632" y="19251"/>
                </a:cubicBezTo>
                <a:cubicBezTo>
                  <a:pt x="221431" y="22742"/>
                  <a:pt x="202131" y="25668"/>
                  <a:pt x="182880" y="28876"/>
                </a:cubicBezTo>
                <a:cubicBezTo>
                  <a:pt x="159394" y="36705"/>
                  <a:pt x="143788" y="39093"/>
                  <a:pt x="125129" y="57752"/>
                </a:cubicBezTo>
                <a:cubicBezTo>
                  <a:pt x="53499" y="129382"/>
                  <a:pt x="135426" y="70138"/>
                  <a:pt x="67377" y="115503"/>
                </a:cubicBezTo>
                <a:cubicBezTo>
                  <a:pt x="3539" y="200623"/>
                  <a:pt x="19773" y="162068"/>
                  <a:pt x="0" y="221381"/>
                </a:cubicBezTo>
                <a:cubicBezTo>
                  <a:pt x="3209" y="247048"/>
                  <a:pt x="-1942" y="275247"/>
                  <a:pt x="9626" y="298383"/>
                </a:cubicBezTo>
                <a:cubicBezTo>
                  <a:pt x="26109" y="331349"/>
                  <a:pt x="65737" y="355041"/>
                  <a:pt x="96253" y="375386"/>
                </a:cubicBezTo>
                <a:cubicBezTo>
                  <a:pt x="120930" y="449418"/>
                  <a:pt x="84284" y="353827"/>
                  <a:pt x="134754" y="433137"/>
                </a:cubicBezTo>
                <a:cubicBezTo>
                  <a:pt x="150161" y="457348"/>
                  <a:pt x="166295" y="482299"/>
                  <a:pt x="173255" y="510139"/>
                </a:cubicBezTo>
                <a:cubicBezTo>
                  <a:pt x="176341" y="522481"/>
                  <a:pt x="185599" y="563703"/>
                  <a:pt x="192506" y="577516"/>
                </a:cubicBezTo>
                <a:cubicBezTo>
                  <a:pt x="197679" y="587863"/>
                  <a:pt x="211756" y="606392"/>
                  <a:pt x="211756" y="606392"/>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8D5D950-FE05-4D08-9107-FD64D9871828}"/>
              </a:ext>
            </a:extLst>
          </p:cNvPr>
          <p:cNvSpPr/>
          <p:nvPr/>
        </p:nvSpPr>
        <p:spPr>
          <a:xfrm>
            <a:off x="943276" y="3282215"/>
            <a:ext cx="1424539" cy="1636294"/>
          </a:xfrm>
          <a:custGeom>
            <a:avLst/>
            <a:gdLst>
              <a:gd name="connsiteX0" fmla="*/ 1424539 w 1424539"/>
              <a:gd name="connsiteY0" fmla="*/ 0 h 1636294"/>
              <a:gd name="connsiteX1" fmla="*/ 1029903 w 1424539"/>
              <a:gd name="connsiteY1" fmla="*/ 19250 h 1636294"/>
              <a:gd name="connsiteX2" fmla="*/ 1001027 w 1424539"/>
              <a:gd name="connsiteY2" fmla="*/ 28876 h 1636294"/>
              <a:gd name="connsiteX3" fmla="*/ 972151 w 1424539"/>
              <a:gd name="connsiteY3" fmla="*/ 57751 h 1636294"/>
              <a:gd name="connsiteX4" fmla="*/ 943276 w 1424539"/>
              <a:gd name="connsiteY4" fmla="*/ 77002 h 1636294"/>
              <a:gd name="connsiteX5" fmla="*/ 875899 w 1424539"/>
              <a:gd name="connsiteY5" fmla="*/ 125128 h 1636294"/>
              <a:gd name="connsiteX6" fmla="*/ 827772 w 1424539"/>
              <a:gd name="connsiteY6" fmla="*/ 163629 h 1636294"/>
              <a:gd name="connsiteX7" fmla="*/ 779646 w 1424539"/>
              <a:gd name="connsiteY7" fmla="*/ 221381 h 1636294"/>
              <a:gd name="connsiteX8" fmla="*/ 721895 w 1424539"/>
              <a:gd name="connsiteY8" fmla="*/ 259882 h 1636294"/>
              <a:gd name="connsiteX9" fmla="*/ 654518 w 1424539"/>
              <a:gd name="connsiteY9" fmla="*/ 327259 h 1636294"/>
              <a:gd name="connsiteX10" fmla="*/ 616017 w 1424539"/>
              <a:gd name="connsiteY10" fmla="*/ 375385 h 1636294"/>
              <a:gd name="connsiteX11" fmla="*/ 596766 w 1424539"/>
              <a:gd name="connsiteY11" fmla="*/ 404261 h 1636294"/>
              <a:gd name="connsiteX12" fmla="*/ 529389 w 1424539"/>
              <a:gd name="connsiteY12" fmla="*/ 462012 h 1636294"/>
              <a:gd name="connsiteX13" fmla="*/ 452387 w 1424539"/>
              <a:gd name="connsiteY13" fmla="*/ 558265 h 1636294"/>
              <a:gd name="connsiteX14" fmla="*/ 385010 w 1424539"/>
              <a:gd name="connsiteY14" fmla="*/ 625642 h 1636294"/>
              <a:gd name="connsiteX15" fmla="*/ 327259 w 1424539"/>
              <a:gd name="connsiteY15" fmla="*/ 712269 h 1636294"/>
              <a:gd name="connsiteX16" fmla="*/ 279132 w 1424539"/>
              <a:gd name="connsiteY16" fmla="*/ 789271 h 1636294"/>
              <a:gd name="connsiteX17" fmla="*/ 240631 w 1424539"/>
              <a:gd name="connsiteY17" fmla="*/ 875899 h 1636294"/>
              <a:gd name="connsiteX18" fmla="*/ 202130 w 1424539"/>
              <a:gd name="connsiteY18" fmla="*/ 933650 h 1636294"/>
              <a:gd name="connsiteX19" fmla="*/ 173255 w 1424539"/>
              <a:gd name="connsiteY19" fmla="*/ 991402 h 1636294"/>
              <a:gd name="connsiteX20" fmla="*/ 134753 w 1424539"/>
              <a:gd name="connsiteY20" fmla="*/ 1058779 h 1636294"/>
              <a:gd name="connsiteX21" fmla="*/ 125128 w 1424539"/>
              <a:gd name="connsiteY21" fmla="*/ 1087654 h 1636294"/>
              <a:gd name="connsiteX22" fmla="*/ 86627 w 1424539"/>
              <a:gd name="connsiteY22" fmla="*/ 1164657 h 1636294"/>
              <a:gd name="connsiteX23" fmla="*/ 48126 w 1424539"/>
              <a:gd name="connsiteY23" fmla="*/ 1251284 h 1636294"/>
              <a:gd name="connsiteX24" fmla="*/ 38501 w 1424539"/>
              <a:gd name="connsiteY24" fmla="*/ 1280160 h 1636294"/>
              <a:gd name="connsiteX25" fmla="*/ 19250 w 1424539"/>
              <a:gd name="connsiteY25" fmla="*/ 1309036 h 1636294"/>
              <a:gd name="connsiteX26" fmla="*/ 0 w 1424539"/>
              <a:gd name="connsiteY26" fmla="*/ 1366787 h 1636294"/>
              <a:gd name="connsiteX27" fmla="*/ 57751 w 1424539"/>
              <a:gd name="connsiteY27" fmla="*/ 1472665 h 1636294"/>
              <a:gd name="connsiteX28" fmla="*/ 134753 w 1424539"/>
              <a:gd name="connsiteY28" fmla="*/ 1491916 h 1636294"/>
              <a:gd name="connsiteX29" fmla="*/ 250257 w 1424539"/>
              <a:gd name="connsiteY29" fmla="*/ 1520791 h 1636294"/>
              <a:gd name="connsiteX30" fmla="*/ 346509 w 1424539"/>
              <a:gd name="connsiteY30" fmla="*/ 1549667 h 1636294"/>
              <a:gd name="connsiteX31" fmla="*/ 375385 w 1424539"/>
              <a:gd name="connsiteY31" fmla="*/ 1559292 h 1636294"/>
              <a:gd name="connsiteX32" fmla="*/ 433137 w 1424539"/>
              <a:gd name="connsiteY32" fmla="*/ 1568918 h 1636294"/>
              <a:gd name="connsiteX33" fmla="*/ 490888 w 1424539"/>
              <a:gd name="connsiteY33" fmla="*/ 1607419 h 1636294"/>
              <a:gd name="connsiteX34" fmla="*/ 567890 w 1424539"/>
              <a:gd name="connsiteY34" fmla="*/ 1636294 h 163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24539" h="1636294">
                <a:moveTo>
                  <a:pt x="1424539" y="0"/>
                </a:moveTo>
                <a:cubicBezTo>
                  <a:pt x="1357292" y="1978"/>
                  <a:pt x="1146551" y="-4080"/>
                  <a:pt x="1029903" y="19250"/>
                </a:cubicBezTo>
                <a:cubicBezTo>
                  <a:pt x="1019954" y="21240"/>
                  <a:pt x="1010652" y="25667"/>
                  <a:pt x="1001027" y="28876"/>
                </a:cubicBezTo>
                <a:cubicBezTo>
                  <a:pt x="991402" y="38501"/>
                  <a:pt x="982608" y="49037"/>
                  <a:pt x="972151" y="57751"/>
                </a:cubicBezTo>
                <a:cubicBezTo>
                  <a:pt x="963264" y="65157"/>
                  <a:pt x="952689" y="70278"/>
                  <a:pt x="943276" y="77002"/>
                </a:cubicBezTo>
                <a:cubicBezTo>
                  <a:pt x="859748" y="136666"/>
                  <a:pt x="943919" y="79783"/>
                  <a:pt x="875899" y="125128"/>
                </a:cubicBezTo>
                <a:cubicBezTo>
                  <a:pt x="832843" y="189710"/>
                  <a:pt x="883564" y="126434"/>
                  <a:pt x="827772" y="163629"/>
                </a:cubicBezTo>
                <a:cubicBezTo>
                  <a:pt x="755404" y="211875"/>
                  <a:pt x="836459" y="171669"/>
                  <a:pt x="779646" y="221381"/>
                </a:cubicBezTo>
                <a:cubicBezTo>
                  <a:pt x="762234" y="236616"/>
                  <a:pt x="738255" y="243522"/>
                  <a:pt x="721895" y="259882"/>
                </a:cubicBezTo>
                <a:cubicBezTo>
                  <a:pt x="699436" y="282341"/>
                  <a:pt x="674360" y="302457"/>
                  <a:pt x="654518" y="327259"/>
                </a:cubicBezTo>
                <a:cubicBezTo>
                  <a:pt x="641684" y="343301"/>
                  <a:pt x="628343" y="358950"/>
                  <a:pt x="616017" y="375385"/>
                </a:cubicBezTo>
                <a:cubicBezTo>
                  <a:pt x="609076" y="384640"/>
                  <a:pt x="604172" y="395374"/>
                  <a:pt x="596766" y="404261"/>
                </a:cubicBezTo>
                <a:cubicBezTo>
                  <a:pt x="544372" y="467134"/>
                  <a:pt x="593128" y="398273"/>
                  <a:pt x="529389" y="462012"/>
                </a:cubicBezTo>
                <a:cubicBezTo>
                  <a:pt x="427752" y="563649"/>
                  <a:pt x="523981" y="479512"/>
                  <a:pt x="452387" y="558265"/>
                </a:cubicBezTo>
                <a:cubicBezTo>
                  <a:pt x="431022" y="581767"/>
                  <a:pt x="402628" y="599215"/>
                  <a:pt x="385010" y="625642"/>
                </a:cubicBezTo>
                <a:cubicBezTo>
                  <a:pt x="365760" y="654518"/>
                  <a:pt x="340148" y="680047"/>
                  <a:pt x="327259" y="712269"/>
                </a:cubicBezTo>
                <a:cubicBezTo>
                  <a:pt x="302953" y="773034"/>
                  <a:pt x="320226" y="748179"/>
                  <a:pt x="279132" y="789271"/>
                </a:cubicBezTo>
                <a:cubicBezTo>
                  <a:pt x="265959" y="841964"/>
                  <a:pt x="274914" y="822026"/>
                  <a:pt x="240631" y="875899"/>
                </a:cubicBezTo>
                <a:cubicBezTo>
                  <a:pt x="228210" y="895418"/>
                  <a:pt x="202130" y="933650"/>
                  <a:pt x="202130" y="933650"/>
                </a:cubicBezTo>
                <a:cubicBezTo>
                  <a:pt x="184484" y="986589"/>
                  <a:pt x="203107" y="939161"/>
                  <a:pt x="173255" y="991402"/>
                </a:cubicBezTo>
                <a:cubicBezTo>
                  <a:pt x="124415" y="1076873"/>
                  <a:pt x="181648" y="988438"/>
                  <a:pt x="134753" y="1058779"/>
                </a:cubicBezTo>
                <a:cubicBezTo>
                  <a:pt x="131545" y="1068404"/>
                  <a:pt x="129326" y="1078418"/>
                  <a:pt x="125128" y="1087654"/>
                </a:cubicBezTo>
                <a:cubicBezTo>
                  <a:pt x="113253" y="1113779"/>
                  <a:pt x="95702" y="1137432"/>
                  <a:pt x="86627" y="1164657"/>
                </a:cubicBezTo>
                <a:cubicBezTo>
                  <a:pt x="63719" y="1233383"/>
                  <a:pt x="78633" y="1205524"/>
                  <a:pt x="48126" y="1251284"/>
                </a:cubicBezTo>
                <a:cubicBezTo>
                  <a:pt x="44918" y="1260909"/>
                  <a:pt x="43038" y="1271085"/>
                  <a:pt x="38501" y="1280160"/>
                </a:cubicBezTo>
                <a:cubicBezTo>
                  <a:pt x="33328" y="1290507"/>
                  <a:pt x="23948" y="1298465"/>
                  <a:pt x="19250" y="1309036"/>
                </a:cubicBezTo>
                <a:cubicBezTo>
                  <a:pt x="11009" y="1327579"/>
                  <a:pt x="0" y="1366787"/>
                  <a:pt x="0" y="1366787"/>
                </a:cubicBezTo>
                <a:cubicBezTo>
                  <a:pt x="19250" y="1402080"/>
                  <a:pt x="28292" y="1445310"/>
                  <a:pt x="57751" y="1472665"/>
                </a:cubicBezTo>
                <a:cubicBezTo>
                  <a:pt x="77139" y="1490668"/>
                  <a:pt x="109189" y="1485099"/>
                  <a:pt x="134753" y="1491916"/>
                </a:cubicBezTo>
                <a:cubicBezTo>
                  <a:pt x="241593" y="1520407"/>
                  <a:pt x="162604" y="1503261"/>
                  <a:pt x="250257" y="1520791"/>
                </a:cubicBezTo>
                <a:cubicBezTo>
                  <a:pt x="316785" y="1554056"/>
                  <a:pt x="260225" y="1530493"/>
                  <a:pt x="346509" y="1549667"/>
                </a:cubicBezTo>
                <a:cubicBezTo>
                  <a:pt x="356413" y="1551868"/>
                  <a:pt x="365481" y="1557091"/>
                  <a:pt x="375385" y="1559292"/>
                </a:cubicBezTo>
                <a:cubicBezTo>
                  <a:pt x="394436" y="1563526"/>
                  <a:pt x="413886" y="1565709"/>
                  <a:pt x="433137" y="1568918"/>
                </a:cubicBezTo>
                <a:cubicBezTo>
                  <a:pt x="452387" y="1581752"/>
                  <a:pt x="468939" y="1600103"/>
                  <a:pt x="490888" y="1607419"/>
                </a:cubicBezTo>
                <a:cubicBezTo>
                  <a:pt x="555446" y="1628938"/>
                  <a:pt x="530490" y="1617594"/>
                  <a:pt x="567890" y="1636294"/>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16E3385-4BB4-419F-8D7E-72A7B6C4F749}"/>
              </a:ext>
            </a:extLst>
          </p:cNvPr>
          <p:cNvSpPr txBox="1"/>
          <p:nvPr/>
        </p:nvSpPr>
        <p:spPr>
          <a:xfrm>
            <a:off x="5616678" y="1281501"/>
            <a:ext cx="5432694" cy="2352952"/>
          </a:xfrm>
          <a:prstGeom prst="rect">
            <a:avLst/>
          </a:prstGeom>
          <a:noFill/>
        </p:spPr>
        <p:txBody>
          <a:bodyPr wrap="square" lIns="91440" tIns="45720" rIns="91440" bIns="45720" rtlCol="0" anchor="t">
            <a:spAutoFit/>
          </a:bodyPr>
          <a:lstStyle/>
          <a:p>
            <a:pPr lvl="1">
              <a:lnSpc>
                <a:spcPct val="150000"/>
              </a:lnSpc>
            </a:pPr>
            <a:r>
              <a:rPr lang="en-US" sz="2000" dirty="0">
                <a:solidFill>
                  <a:schemeClr val="tx1">
                    <a:lumMod val="95000"/>
                    <a:lumOff val="5000"/>
                  </a:schemeClr>
                </a:solidFill>
                <a:latin typeface="DIN 2014 Light" panose="020B0404020202020204" pitchFamily="34" charset="0"/>
                <a:ea typeface="DIN 2014 Light" panose="020B0404020202020204" pitchFamily="34" charset="0"/>
              </a:rPr>
              <a:t> Other Points to Consider</a:t>
            </a:r>
          </a:p>
          <a:p>
            <a:pPr marL="742950" lvl="1" indent="-285750">
              <a:lnSpc>
                <a:spcPct val="150000"/>
              </a:lnSpc>
              <a:buFont typeface="Wingdings" panose="05000000000000000000" pitchFamily="2" charset="2"/>
              <a:buChar char="q"/>
            </a:pPr>
            <a:r>
              <a:rPr lang="en-US" sz="2000" dirty="0">
                <a:solidFill>
                  <a:schemeClr val="tx1">
                    <a:lumMod val="95000"/>
                    <a:lumOff val="5000"/>
                  </a:schemeClr>
                </a:solidFill>
                <a:latin typeface="DIN 2014 Light" panose="020B0404020202020204" pitchFamily="34" charset="0"/>
                <a:ea typeface="DIN 2014 Light" panose="020B0404020202020204" pitchFamily="34" charset="0"/>
              </a:rPr>
              <a:t> Where will we run the cables? </a:t>
            </a:r>
          </a:p>
          <a:p>
            <a:pPr marL="800100" lvl="1" indent="-342900">
              <a:lnSpc>
                <a:spcPct val="150000"/>
              </a:lnSpc>
              <a:buFont typeface="Wingdings" panose="05000000000000000000" pitchFamily="2" charset="2"/>
              <a:buChar char="q"/>
            </a:pPr>
            <a:r>
              <a:rPr lang="en-US" sz="2000" dirty="0">
                <a:solidFill>
                  <a:schemeClr val="tx1">
                    <a:lumMod val="95000"/>
                    <a:lumOff val="5000"/>
                  </a:schemeClr>
                </a:solidFill>
                <a:latin typeface="DIN 2014 Light" panose="020B0404020202020204" pitchFamily="34" charset="0"/>
                <a:ea typeface="DIN 2014 Light" panose="020B0404020202020204" pitchFamily="34" charset="0"/>
              </a:rPr>
              <a:t>What mounts should we recommend?</a:t>
            </a:r>
          </a:p>
          <a:p>
            <a:pPr marL="800100" lvl="1" indent="-342900">
              <a:lnSpc>
                <a:spcPct val="150000"/>
              </a:lnSpc>
              <a:buFont typeface="Wingdings" panose="05000000000000000000" pitchFamily="2" charset="2"/>
              <a:buChar char="q"/>
            </a:pPr>
            <a:r>
              <a:rPr lang="en-US" sz="2000" dirty="0">
                <a:solidFill>
                  <a:schemeClr val="tx1">
                    <a:lumMod val="95000"/>
                    <a:lumOff val="5000"/>
                  </a:schemeClr>
                </a:solidFill>
                <a:latin typeface="DIN 2014 Light" panose="020B0404020202020204" pitchFamily="34" charset="0"/>
                <a:ea typeface="DIN 2014 Light" panose="020B0404020202020204" pitchFamily="34" charset="0"/>
              </a:rPr>
              <a:t>What is the right sequence of the repellers?</a:t>
            </a:r>
          </a:p>
        </p:txBody>
      </p:sp>
      <p:pic>
        <p:nvPicPr>
          <p:cNvPr id="23" name="Picture 22" descr="A picture containing text, clock, clipart, sign&#10;&#10;Description automatically generated">
            <a:extLst>
              <a:ext uri="{FF2B5EF4-FFF2-40B4-BE49-F238E27FC236}">
                <a16:creationId xmlns:a16="http://schemas.microsoft.com/office/drawing/2014/main" id="{ED724129-F456-4020-ABBB-44A1AC436F6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0563292" flipV="1">
            <a:off x="4277483" y="6737523"/>
            <a:ext cx="116889" cy="186344"/>
          </a:xfrm>
          <a:prstGeom prst="rect">
            <a:avLst/>
          </a:prstGeom>
          <a:ln w="57150">
            <a:solidFill>
              <a:srgbClr val="00B0F0"/>
            </a:solidFill>
          </a:ln>
        </p:spPr>
      </p:pic>
      <p:pic>
        <p:nvPicPr>
          <p:cNvPr id="25" name="Picture 24" descr="A picture containing text, clock, clipart, sign&#10;&#10;Description automatically generated">
            <a:extLst>
              <a:ext uri="{FF2B5EF4-FFF2-40B4-BE49-F238E27FC236}">
                <a16:creationId xmlns:a16="http://schemas.microsoft.com/office/drawing/2014/main" id="{8F1DBD45-4501-4B0F-BCDB-AEA0D458062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0563292" flipV="1">
            <a:off x="617544" y="5904961"/>
            <a:ext cx="116889" cy="186344"/>
          </a:xfrm>
          <a:prstGeom prst="rect">
            <a:avLst/>
          </a:prstGeom>
          <a:ln w="57150">
            <a:solidFill>
              <a:srgbClr val="00B0F0"/>
            </a:solidFill>
          </a:ln>
        </p:spPr>
      </p:pic>
      <p:sp>
        <p:nvSpPr>
          <p:cNvPr id="26" name="TextBox 25">
            <a:extLst>
              <a:ext uri="{FF2B5EF4-FFF2-40B4-BE49-F238E27FC236}">
                <a16:creationId xmlns:a16="http://schemas.microsoft.com/office/drawing/2014/main" id="{2DDC642C-9476-4270-8927-F02576A1CA41}"/>
              </a:ext>
            </a:extLst>
          </p:cNvPr>
          <p:cNvSpPr txBox="1"/>
          <p:nvPr/>
        </p:nvSpPr>
        <p:spPr>
          <a:xfrm>
            <a:off x="5616678" y="3634453"/>
            <a:ext cx="4745209" cy="880369"/>
          </a:xfrm>
          <a:prstGeom prst="rect">
            <a:avLst/>
          </a:prstGeom>
          <a:noFill/>
        </p:spPr>
        <p:txBody>
          <a:bodyPr wrap="square">
            <a:spAutoFit/>
          </a:bodyPr>
          <a:lstStyle/>
          <a:p>
            <a:pPr marL="800100" lvl="1" indent="-342900">
              <a:lnSpc>
                <a:spcPct val="150000"/>
              </a:lnSpc>
              <a:buFont typeface="Wingdings" panose="05000000000000000000" pitchFamily="2" charset="2"/>
              <a:buChar char="q"/>
            </a:pPr>
            <a:r>
              <a:rPr lang="en-US" sz="1800" i="1" dirty="0">
                <a:solidFill>
                  <a:schemeClr val="tx1">
                    <a:lumMod val="95000"/>
                    <a:lumOff val="5000"/>
                  </a:schemeClr>
                </a:solidFill>
                <a:latin typeface="DIN 2014 Light" panose="020B0404020202020204" pitchFamily="34" charset="0"/>
                <a:ea typeface="DIN 2014 Light" panose="020B0404020202020204" pitchFamily="34" charset="0"/>
              </a:rPr>
              <a:t>Try to install 12-18” away from dense plants/natural barriers/walls</a:t>
            </a:r>
          </a:p>
        </p:txBody>
      </p:sp>
    </p:spTree>
    <p:extLst>
      <p:ext uri="{BB962C8B-B14F-4D97-AF65-F5344CB8AC3E}">
        <p14:creationId xmlns:p14="http://schemas.microsoft.com/office/powerpoint/2010/main" val="228585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12" grpId="0" animBg="1"/>
      <p:bldP spid="13" grpId="0" animBg="1"/>
      <p:bldP spid="15" grpId="0" animBg="1"/>
      <p:bldP spid="21" grpId="0" animBg="1"/>
      <p:bldP spid="24"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Connect</a:t>
            </a:r>
          </a:p>
        </p:txBody>
      </p:sp>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0111CF1-C56D-4B87-B1AA-D6DB43E6B065}"/>
              </a:ext>
            </a:extLst>
          </p:cNvPr>
          <p:cNvSpPr txBox="1"/>
          <p:nvPr/>
        </p:nvSpPr>
        <p:spPr>
          <a:xfrm>
            <a:off x="366322" y="200643"/>
            <a:ext cx="5910721" cy="584775"/>
          </a:xfrm>
          <a:prstGeom prst="rect">
            <a:avLst/>
          </a:prstGeom>
          <a:noFill/>
        </p:spPr>
        <p:txBody>
          <a:bodyPr wrap="none" rtlCol="0">
            <a:spAutoFit/>
          </a:bodyPr>
          <a:lstStyle/>
          <a:p>
            <a:r>
              <a:rPr lang="en-US" sz="3200">
                <a:latin typeface="DIN 2014" panose="020F0502020204030204" pitchFamily="34" charset="0"/>
                <a:ea typeface="DIN 2014" panose="020F0502020204030204" pitchFamily="34" charset="0"/>
              </a:rPr>
              <a:t>How to configure a small backyard</a:t>
            </a:r>
          </a:p>
        </p:txBody>
      </p:sp>
      <p:pic>
        <p:nvPicPr>
          <p:cNvPr id="1026" name="Picture 2" descr="best backyard design">
            <a:extLst>
              <a:ext uri="{FF2B5EF4-FFF2-40B4-BE49-F238E27FC236}">
                <a16:creationId xmlns:a16="http://schemas.microsoft.com/office/drawing/2014/main" id="{0F44244F-4F04-4A36-B09D-232AAF3CA54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1838" y="1143000"/>
            <a:ext cx="4286250" cy="57150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48F66EEC-F2A1-42BC-AE7A-4BC18EC3ACE0}"/>
              </a:ext>
            </a:extLst>
          </p:cNvPr>
          <p:cNvCxnSpPr>
            <a:cxnSpLocks/>
          </p:cNvCxnSpPr>
          <p:nvPr/>
        </p:nvCxnSpPr>
        <p:spPr>
          <a:xfrm>
            <a:off x="3898850" y="2791326"/>
            <a:ext cx="372361" cy="394239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EC66291-E906-4F56-AE0A-DA13877ECA1C}"/>
              </a:ext>
            </a:extLst>
          </p:cNvPr>
          <p:cNvSpPr txBox="1"/>
          <p:nvPr/>
        </p:nvSpPr>
        <p:spPr>
          <a:xfrm>
            <a:off x="3555950" y="4249934"/>
            <a:ext cx="685800" cy="369332"/>
          </a:xfrm>
          <a:prstGeom prst="rect">
            <a:avLst/>
          </a:prstGeom>
          <a:noFill/>
        </p:spPr>
        <p:txBody>
          <a:bodyPr wrap="square" rtlCol="0">
            <a:spAutoFit/>
          </a:bodyPr>
          <a:lstStyle/>
          <a:p>
            <a:r>
              <a:rPr lang="en-US">
                <a:solidFill>
                  <a:srgbClr val="00B0F0"/>
                </a:solidFill>
              </a:rPr>
              <a:t>32ft</a:t>
            </a:r>
          </a:p>
        </p:txBody>
      </p:sp>
      <p:cxnSp>
        <p:nvCxnSpPr>
          <p:cNvPr id="16" name="Straight Connector 15">
            <a:extLst>
              <a:ext uri="{FF2B5EF4-FFF2-40B4-BE49-F238E27FC236}">
                <a16:creationId xmlns:a16="http://schemas.microsoft.com/office/drawing/2014/main" id="{14E775AE-F60D-44CA-A9D8-C8F880B8977F}"/>
              </a:ext>
            </a:extLst>
          </p:cNvPr>
          <p:cNvCxnSpPr>
            <a:cxnSpLocks/>
          </p:cNvCxnSpPr>
          <p:nvPr/>
        </p:nvCxnSpPr>
        <p:spPr>
          <a:xfrm>
            <a:off x="1748042" y="3581400"/>
            <a:ext cx="2482207" cy="11229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4B60FAE-8DB9-4229-A3CB-7586611C5A54}"/>
              </a:ext>
            </a:extLst>
          </p:cNvPr>
          <p:cNvSpPr txBox="1"/>
          <p:nvPr/>
        </p:nvSpPr>
        <p:spPr>
          <a:xfrm>
            <a:off x="2302048" y="3602482"/>
            <a:ext cx="685800" cy="369332"/>
          </a:xfrm>
          <a:prstGeom prst="rect">
            <a:avLst/>
          </a:prstGeom>
          <a:noFill/>
        </p:spPr>
        <p:txBody>
          <a:bodyPr wrap="square" rtlCol="0">
            <a:spAutoFit/>
          </a:bodyPr>
          <a:lstStyle/>
          <a:p>
            <a:r>
              <a:rPr lang="en-US">
                <a:solidFill>
                  <a:srgbClr val="00B0F0"/>
                </a:solidFill>
              </a:rPr>
              <a:t>12ft</a:t>
            </a:r>
          </a:p>
        </p:txBody>
      </p:sp>
      <p:pic>
        <p:nvPicPr>
          <p:cNvPr id="11" name="Picture 10" descr="Diagram&#10;&#10;Description automatically generated with medium confidence">
            <a:extLst>
              <a:ext uri="{FF2B5EF4-FFF2-40B4-BE49-F238E27FC236}">
                <a16:creationId xmlns:a16="http://schemas.microsoft.com/office/drawing/2014/main" id="{EE0B41C1-AA1C-4A99-A345-38C453503F1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86776" y="4672851"/>
            <a:ext cx="136374" cy="372323"/>
          </a:xfrm>
          <a:prstGeom prst="rect">
            <a:avLst/>
          </a:prstGeom>
        </p:spPr>
      </p:pic>
      <p:pic>
        <p:nvPicPr>
          <p:cNvPr id="20" name="Picture 19" descr="Diagram&#10;&#10;Description automatically generated with medium confidence">
            <a:extLst>
              <a:ext uri="{FF2B5EF4-FFF2-40B4-BE49-F238E27FC236}">
                <a16:creationId xmlns:a16="http://schemas.microsoft.com/office/drawing/2014/main" id="{71CBAA73-8351-4B63-9463-E75BC4C4BAD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33114" y="3000202"/>
            <a:ext cx="136374" cy="372323"/>
          </a:xfrm>
          <a:prstGeom prst="rect">
            <a:avLst/>
          </a:prstGeom>
        </p:spPr>
      </p:pic>
      <p:sp>
        <p:nvSpPr>
          <p:cNvPr id="2" name="Freeform: Shape 1">
            <a:extLst>
              <a:ext uri="{FF2B5EF4-FFF2-40B4-BE49-F238E27FC236}">
                <a16:creationId xmlns:a16="http://schemas.microsoft.com/office/drawing/2014/main" id="{BC759088-1F23-4873-9B65-EE2408917989}"/>
              </a:ext>
            </a:extLst>
          </p:cNvPr>
          <p:cNvSpPr/>
          <p:nvPr/>
        </p:nvSpPr>
        <p:spPr>
          <a:xfrm>
            <a:off x="606392" y="4937760"/>
            <a:ext cx="2127183" cy="1174282"/>
          </a:xfrm>
          <a:custGeom>
            <a:avLst/>
            <a:gdLst>
              <a:gd name="connsiteX0" fmla="*/ 38501 w 2127183"/>
              <a:gd name="connsiteY0" fmla="*/ 1174282 h 1174282"/>
              <a:gd name="connsiteX1" fmla="*/ 28875 w 2127183"/>
              <a:gd name="connsiteY1" fmla="*/ 1116531 h 1174282"/>
              <a:gd name="connsiteX2" fmla="*/ 0 w 2127183"/>
              <a:gd name="connsiteY2" fmla="*/ 1029903 h 1174282"/>
              <a:gd name="connsiteX3" fmla="*/ 19250 w 2127183"/>
              <a:gd name="connsiteY3" fmla="*/ 750771 h 1174282"/>
              <a:gd name="connsiteX4" fmla="*/ 67376 w 2127183"/>
              <a:gd name="connsiteY4" fmla="*/ 664143 h 1174282"/>
              <a:gd name="connsiteX5" fmla="*/ 86627 w 2127183"/>
              <a:gd name="connsiteY5" fmla="*/ 635267 h 1174282"/>
              <a:gd name="connsiteX6" fmla="*/ 115503 w 2127183"/>
              <a:gd name="connsiteY6" fmla="*/ 577516 h 1174282"/>
              <a:gd name="connsiteX7" fmla="*/ 144379 w 2127183"/>
              <a:gd name="connsiteY7" fmla="*/ 519764 h 1174282"/>
              <a:gd name="connsiteX8" fmla="*/ 154004 w 2127183"/>
              <a:gd name="connsiteY8" fmla="*/ 481263 h 1174282"/>
              <a:gd name="connsiteX9" fmla="*/ 173254 w 2127183"/>
              <a:gd name="connsiteY9" fmla="*/ 423512 h 1174282"/>
              <a:gd name="connsiteX10" fmla="*/ 192505 w 2127183"/>
              <a:gd name="connsiteY10" fmla="*/ 346509 h 1174282"/>
              <a:gd name="connsiteX11" fmla="*/ 211755 w 2127183"/>
              <a:gd name="connsiteY11" fmla="*/ 288758 h 1174282"/>
              <a:gd name="connsiteX12" fmla="*/ 240631 w 2127183"/>
              <a:gd name="connsiteY12" fmla="*/ 211756 h 1174282"/>
              <a:gd name="connsiteX13" fmla="*/ 298383 w 2127183"/>
              <a:gd name="connsiteY13" fmla="*/ 154004 h 1174282"/>
              <a:gd name="connsiteX14" fmla="*/ 327259 w 2127183"/>
              <a:gd name="connsiteY14" fmla="*/ 125128 h 1174282"/>
              <a:gd name="connsiteX15" fmla="*/ 346509 w 2127183"/>
              <a:gd name="connsiteY15" fmla="*/ 96253 h 1174282"/>
              <a:gd name="connsiteX16" fmla="*/ 385010 w 2127183"/>
              <a:gd name="connsiteY16" fmla="*/ 77002 h 1174282"/>
              <a:gd name="connsiteX17" fmla="*/ 413886 w 2127183"/>
              <a:gd name="connsiteY17" fmla="*/ 48126 h 1174282"/>
              <a:gd name="connsiteX18" fmla="*/ 519764 w 2127183"/>
              <a:gd name="connsiteY18" fmla="*/ 19251 h 1174282"/>
              <a:gd name="connsiteX19" fmla="*/ 673768 w 2127183"/>
              <a:gd name="connsiteY19" fmla="*/ 0 h 1174282"/>
              <a:gd name="connsiteX20" fmla="*/ 1135781 w 2127183"/>
              <a:gd name="connsiteY20" fmla="*/ 9625 h 1174282"/>
              <a:gd name="connsiteX21" fmla="*/ 1174282 w 2127183"/>
              <a:gd name="connsiteY21" fmla="*/ 19251 h 1174282"/>
              <a:gd name="connsiteX22" fmla="*/ 1222408 w 2127183"/>
              <a:gd name="connsiteY22" fmla="*/ 28876 h 1174282"/>
              <a:gd name="connsiteX23" fmla="*/ 1328286 w 2127183"/>
              <a:gd name="connsiteY23" fmla="*/ 38501 h 1174282"/>
              <a:gd name="connsiteX24" fmla="*/ 1395663 w 2127183"/>
              <a:gd name="connsiteY24" fmla="*/ 48126 h 1174282"/>
              <a:gd name="connsiteX25" fmla="*/ 1597793 w 2127183"/>
              <a:gd name="connsiteY25" fmla="*/ 67377 h 1174282"/>
              <a:gd name="connsiteX26" fmla="*/ 1953928 w 2127183"/>
              <a:gd name="connsiteY26" fmla="*/ 57752 h 1174282"/>
              <a:gd name="connsiteX27" fmla="*/ 2011680 w 2127183"/>
              <a:gd name="connsiteY27" fmla="*/ 48126 h 1174282"/>
              <a:gd name="connsiteX28" fmla="*/ 2127183 w 2127183"/>
              <a:gd name="connsiteY28" fmla="*/ 38501 h 117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27183" h="1174282">
                <a:moveTo>
                  <a:pt x="38501" y="1174282"/>
                </a:moveTo>
                <a:cubicBezTo>
                  <a:pt x="35292" y="1155032"/>
                  <a:pt x="33904" y="1135388"/>
                  <a:pt x="28875" y="1116531"/>
                </a:cubicBezTo>
                <a:cubicBezTo>
                  <a:pt x="21032" y="1087121"/>
                  <a:pt x="0" y="1029903"/>
                  <a:pt x="0" y="1029903"/>
                </a:cubicBezTo>
                <a:cubicBezTo>
                  <a:pt x="6048" y="878699"/>
                  <a:pt x="-9167" y="850235"/>
                  <a:pt x="19250" y="750771"/>
                </a:cubicBezTo>
                <a:cubicBezTo>
                  <a:pt x="31956" y="706299"/>
                  <a:pt x="32905" y="715850"/>
                  <a:pt x="67376" y="664143"/>
                </a:cubicBezTo>
                <a:lnTo>
                  <a:pt x="86627" y="635267"/>
                </a:lnTo>
                <a:cubicBezTo>
                  <a:pt x="110820" y="562687"/>
                  <a:pt x="78184" y="652154"/>
                  <a:pt x="115503" y="577516"/>
                </a:cubicBezTo>
                <a:cubicBezTo>
                  <a:pt x="155354" y="497815"/>
                  <a:pt x="89208" y="602519"/>
                  <a:pt x="144379" y="519764"/>
                </a:cubicBezTo>
                <a:cubicBezTo>
                  <a:pt x="147587" y="506930"/>
                  <a:pt x="150203" y="493934"/>
                  <a:pt x="154004" y="481263"/>
                </a:cubicBezTo>
                <a:cubicBezTo>
                  <a:pt x="159835" y="461827"/>
                  <a:pt x="168333" y="443198"/>
                  <a:pt x="173254" y="423512"/>
                </a:cubicBezTo>
                <a:cubicBezTo>
                  <a:pt x="179671" y="397844"/>
                  <a:pt x="184138" y="371609"/>
                  <a:pt x="192505" y="346509"/>
                </a:cubicBezTo>
                <a:cubicBezTo>
                  <a:pt x="198922" y="327259"/>
                  <a:pt x="206833" y="308444"/>
                  <a:pt x="211755" y="288758"/>
                </a:cubicBezTo>
                <a:cubicBezTo>
                  <a:pt x="218532" y="261651"/>
                  <a:pt x="222330" y="234633"/>
                  <a:pt x="240631" y="211756"/>
                </a:cubicBezTo>
                <a:cubicBezTo>
                  <a:pt x="257638" y="190497"/>
                  <a:pt x="279132" y="173255"/>
                  <a:pt x="298383" y="154004"/>
                </a:cubicBezTo>
                <a:cubicBezTo>
                  <a:pt x="308008" y="144379"/>
                  <a:pt x="319708" y="136454"/>
                  <a:pt x="327259" y="125128"/>
                </a:cubicBezTo>
                <a:cubicBezTo>
                  <a:pt x="333676" y="115503"/>
                  <a:pt x="337622" y="103659"/>
                  <a:pt x="346509" y="96253"/>
                </a:cubicBezTo>
                <a:cubicBezTo>
                  <a:pt x="357532" y="87067"/>
                  <a:pt x="373334" y="85342"/>
                  <a:pt x="385010" y="77002"/>
                </a:cubicBezTo>
                <a:cubicBezTo>
                  <a:pt x="396087" y="69090"/>
                  <a:pt x="401987" y="54737"/>
                  <a:pt x="413886" y="48126"/>
                </a:cubicBezTo>
                <a:cubicBezTo>
                  <a:pt x="439487" y="33903"/>
                  <a:pt x="490173" y="24631"/>
                  <a:pt x="519764" y="19251"/>
                </a:cubicBezTo>
                <a:cubicBezTo>
                  <a:pt x="592749" y="5981"/>
                  <a:pt x="585476" y="8829"/>
                  <a:pt x="673768" y="0"/>
                </a:cubicBezTo>
                <a:lnTo>
                  <a:pt x="1135781" y="9625"/>
                </a:lnTo>
                <a:cubicBezTo>
                  <a:pt x="1149000" y="10133"/>
                  <a:pt x="1161368" y="16381"/>
                  <a:pt x="1174282" y="19251"/>
                </a:cubicBezTo>
                <a:cubicBezTo>
                  <a:pt x="1190252" y="22800"/>
                  <a:pt x="1206175" y="26847"/>
                  <a:pt x="1222408" y="28876"/>
                </a:cubicBezTo>
                <a:cubicBezTo>
                  <a:pt x="1257573" y="33271"/>
                  <a:pt x="1293065" y="34588"/>
                  <a:pt x="1328286" y="38501"/>
                </a:cubicBezTo>
                <a:cubicBezTo>
                  <a:pt x="1350834" y="41006"/>
                  <a:pt x="1373078" y="45975"/>
                  <a:pt x="1395663" y="48126"/>
                </a:cubicBezTo>
                <a:cubicBezTo>
                  <a:pt x="1631737" y="70610"/>
                  <a:pt x="1446192" y="45720"/>
                  <a:pt x="1597793" y="67377"/>
                </a:cubicBezTo>
                <a:lnTo>
                  <a:pt x="1953928" y="57752"/>
                </a:lnTo>
                <a:cubicBezTo>
                  <a:pt x="1973423" y="56845"/>
                  <a:pt x="1992314" y="50547"/>
                  <a:pt x="2011680" y="48126"/>
                </a:cubicBezTo>
                <a:cubicBezTo>
                  <a:pt x="2093786" y="37862"/>
                  <a:pt x="2079774" y="38501"/>
                  <a:pt x="2127183" y="3850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F9737072-8F84-4554-8B7F-EF3D7C31425C}"/>
              </a:ext>
            </a:extLst>
          </p:cNvPr>
          <p:cNvSpPr/>
          <p:nvPr/>
        </p:nvSpPr>
        <p:spPr>
          <a:xfrm>
            <a:off x="1270535" y="3241876"/>
            <a:ext cx="1559292" cy="1734385"/>
          </a:xfrm>
          <a:custGeom>
            <a:avLst/>
            <a:gdLst>
              <a:gd name="connsiteX0" fmla="*/ 1559292 w 1559292"/>
              <a:gd name="connsiteY0" fmla="*/ 69215 h 1734385"/>
              <a:gd name="connsiteX1" fmla="*/ 1434164 w 1559292"/>
              <a:gd name="connsiteY1" fmla="*/ 49964 h 1734385"/>
              <a:gd name="connsiteX2" fmla="*/ 1405288 w 1559292"/>
              <a:gd name="connsiteY2" fmla="*/ 40339 h 1734385"/>
              <a:gd name="connsiteX3" fmla="*/ 1164657 w 1559292"/>
              <a:gd name="connsiteY3" fmla="*/ 21088 h 1734385"/>
              <a:gd name="connsiteX4" fmla="*/ 1126156 w 1559292"/>
              <a:gd name="connsiteY4" fmla="*/ 11463 h 1734385"/>
              <a:gd name="connsiteX5" fmla="*/ 770021 w 1559292"/>
              <a:gd name="connsiteY5" fmla="*/ 11463 h 1734385"/>
              <a:gd name="connsiteX6" fmla="*/ 702644 w 1559292"/>
              <a:gd name="connsiteY6" fmla="*/ 21088 h 1734385"/>
              <a:gd name="connsiteX7" fmla="*/ 644892 w 1559292"/>
              <a:gd name="connsiteY7" fmla="*/ 59589 h 1734385"/>
              <a:gd name="connsiteX8" fmla="*/ 616017 w 1559292"/>
              <a:gd name="connsiteY8" fmla="*/ 69215 h 1734385"/>
              <a:gd name="connsiteX9" fmla="*/ 587141 w 1559292"/>
              <a:gd name="connsiteY9" fmla="*/ 98090 h 1734385"/>
              <a:gd name="connsiteX10" fmla="*/ 558265 w 1559292"/>
              <a:gd name="connsiteY10" fmla="*/ 117341 h 1734385"/>
              <a:gd name="connsiteX11" fmla="*/ 500513 w 1559292"/>
              <a:gd name="connsiteY11" fmla="*/ 175092 h 1734385"/>
              <a:gd name="connsiteX12" fmla="*/ 471638 w 1559292"/>
              <a:gd name="connsiteY12" fmla="*/ 203968 h 1734385"/>
              <a:gd name="connsiteX13" fmla="*/ 442762 w 1559292"/>
              <a:gd name="connsiteY13" fmla="*/ 261720 h 1734385"/>
              <a:gd name="connsiteX14" fmla="*/ 404261 w 1559292"/>
              <a:gd name="connsiteY14" fmla="*/ 319471 h 1734385"/>
              <a:gd name="connsiteX15" fmla="*/ 394636 w 1559292"/>
              <a:gd name="connsiteY15" fmla="*/ 348347 h 1734385"/>
              <a:gd name="connsiteX16" fmla="*/ 356134 w 1559292"/>
              <a:gd name="connsiteY16" fmla="*/ 406099 h 1734385"/>
              <a:gd name="connsiteX17" fmla="*/ 327259 w 1559292"/>
              <a:gd name="connsiteY17" fmla="*/ 492726 h 1734385"/>
              <a:gd name="connsiteX18" fmla="*/ 317633 w 1559292"/>
              <a:gd name="connsiteY18" fmla="*/ 521602 h 1734385"/>
              <a:gd name="connsiteX19" fmla="*/ 298383 w 1559292"/>
              <a:gd name="connsiteY19" fmla="*/ 569728 h 1734385"/>
              <a:gd name="connsiteX20" fmla="*/ 279132 w 1559292"/>
              <a:gd name="connsiteY20" fmla="*/ 608229 h 1734385"/>
              <a:gd name="connsiteX21" fmla="*/ 269507 w 1559292"/>
              <a:gd name="connsiteY21" fmla="*/ 637105 h 1734385"/>
              <a:gd name="connsiteX22" fmla="*/ 250257 w 1559292"/>
              <a:gd name="connsiteY22" fmla="*/ 675606 h 1734385"/>
              <a:gd name="connsiteX23" fmla="*/ 211756 w 1559292"/>
              <a:gd name="connsiteY23" fmla="*/ 752608 h 1734385"/>
              <a:gd name="connsiteX24" fmla="*/ 182880 w 1559292"/>
              <a:gd name="connsiteY24" fmla="*/ 829610 h 1734385"/>
              <a:gd name="connsiteX25" fmla="*/ 173254 w 1559292"/>
              <a:gd name="connsiteY25" fmla="*/ 858486 h 1734385"/>
              <a:gd name="connsiteX26" fmla="*/ 154004 w 1559292"/>
              <a:gd name="connsiteY26" fmla="*/ 887362 h 1734385"/>
              <a:gd name="connsiteX27" fmla="*/ 144379 w 1559292"/>
              <a:gd name="connsiteY27" fmla="*/ 916238 h 1734385"/>
              <a:gd name="connsiteX28" fmla="*/ 125128 w 1559292"/>
              <a:gd name="connsiteY28" fmla="*/ 954739 h 1734385"/>
              <a:gd name="connsiteX29" fmla="*/ 105878 w 1559292"/>
              <a:gd name="connsiteY29" fmla="*/ 1012490 h 1734385"/>
              <a:gd name="connsiteX30" fmla="*/ 86627 w 1559292"/>
              <a:gd name="connsiteY30" fmla="*/ 1060617 h 1734385"/>
              <a:gd name="connsiteX31" fmla="*/ 57751 w 1559292"/>
              <a:gd name="connsiteY31" fmla="*/ 1127993 h 1734385"/>
              <a:gd name="connsiteX32" fmla="*/ 28876 w 1559292"/>
              <a:gd name="connsiteY32" fmla="*/ 1195370 h 1734385"/>
              <a:gd name="connsiteX33" fmla="*/ 9625 w 1559292"/>
              <a:gd name="connsiteY33" fmla="*/ 1262747 h 1734385"/>
              <a:gd name="connsiteX34" fmla="*/ 0 w 1559292"/>
              <a:gd name="connsiteY34" fmla="*/ 1291623 h 1734385"/>
              <a:gd name="connsiteX35" fmla="*/ 28876 w 1559292"/>
              <a:gd name="connsiteY35" fmla="*/ 1416751 h 1734385"/>
              <a:gd name="connsiteX36" fmla="*/ 86627 w 1559292"/>
              <a:gd name="connsiteY36" fmla="*/ 1455252 h 1734385"/>
              <a:gd name="connsiteX37" fmla="*/ 144379 w 1559292"/>
              <a:gd name="connsiteY37" fmla="*/ 1493753 h 1734385"/>
              <a:gd name="connsiteX38" fmla="*/ 182880 w 1559292"/>
              <a:gd name="connsiteY38" fmla="*/ 1513004 h 1734385"/>
              <a:gd name="connsiteX39" fmla="*/ 231006 w 1559292"/>
              <a:gd name="connsiteY39" fmla="*/ 1541880 h 1734385"/>
              <a:gd name="connsiteX40" fmla="*/ 279132 w 1559292"/>
              <a:gd name="connsiteY40" fmla="*/ 1551505 h 1734385"/>
              <a:gd name="connsiteX41" fmla="*/ 308008 w 1559292"/>
              <a:gd name="connsiteY41" fmla="*/ 1570756 h 1734385"/>
              <a:gd name="connsiteX42" fmla="*/ 394636 w 1559292"/>
              <a:gd name="connsiteY42" fmla="*/ 1590006 h 1734385"/>
              <a:gd name="connsiteX43" fmla="*/ 462012 w 1559292"/>
              <a:gd name="connsiteY43" fmla="*/ 1609257 h 1734385"/>
              <a:gd name="connsiteX44" fmla="*/ 500513 w 1559292"/>
              <a:gd name="connsiteY44" fmla="*/ 1618882 h 1734385"/>
              <a:gd name="connsiteX45" fmla="*/ 693019 w 1559292"/>
              <a:gd name="connsiteY45" fmla="*/ 1628507 h 1734385"/>
              <a:gd name="connsiteX46" fmla="*/ 798897 w 1559292"/>
              <a:gd name="connsiteY46" fmla="*/ 1647758 h 1734385"/>
              <a:gd name="connsiteX47" fmla="*/ 856648 w 1559292"/>
              <a:gd name="connsiteY47" fmla="*/ 1667008 h 1734385"/>
              <a:gd name="connsiteX48" fmla="*/ 1039528 w 1559292"/>
              <a:gd name="connsiteY48" fmla="*/ 1686259 h 1734385"/>
              <a:gd name="connsiteX49" fmla="*/ 1078029 w 1559292"/>
              <a:gd name="connsiteY49" fmla="*/ 1695884 h 1734385"/>
              <a:gd name="connsiteX50" fmla="*/ 1135781 w 1559292"/>
              <a:gd name="connsiteY50" fmla="*/ 1715135 h 1734385"/>
              <a:gd name="connsiteX51" fmla="*/ 1212783 w 1559292"/>
              <a:gd name="connsiteY51" fmla="*/ 1734385 h 1734385"/>
              <a:gd name="connsiteX52" fmla="*/ 1424539 w 1559292"/>
              <a:gd name="connsiteY52" fmla="*/ 1734385 h 1734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559292" h="1734385">
                <a:moveTo>
                  <a:pt x="1559292" y="69215"/>
                </a:moveTo>
                <a:cubicBezTo>
                  <a:pt x="1537814" y="66146"/>
                  <a:pt x="1458191" y="55303"/>
                  <a:pt x="1434164" y="49964"/>
                </a:cubicBezTo>
                <a:cubicBezTo>
                  <a:pt x="1424260" y="47763"/>
                  <a:pt x="1415316" y="41882"/>
                  <a:pt x="1405288" y="40339"/>
                </a:cubicBezTo>
                <a:cubicBezTo>
                  <a:pt x="1350122" y="31852"/>
                  <a:pt x="1207956" y="23975"/>
                  <a:pt x="1164657" y="21088"/>
                </a:cubicBezTo>
                <a:cubicBezTo>
                  <a:pt x="1151823" y="17880"/>
                  <a:pt x="1139205" y="13638"/>
                  <a:pt x="1126156" y="11463"/>
                </a:cubicBezTo>
                <a:cubicBezTo>
                  <a:pt x="991860" y="-10919"/>
                  <a:pt x="948724" y="5301"/>
                  <a:pt x="770021" y="11463"/>
                </a:cubicBezTo>
                <a:cubicBezTo>
                  <a:pt x="747562" y="14671"/>
                  <a:pt x="723819" y="12944"/>
                  <a:pt x="702644" y="21088"/>
                </a:cubicBezTo>
                <a:cubicBezTo>
                  <a:pt x="681050" y="29393"/>
                  <a:pt x="666841" y="52272"/>
                  <a:pt x="644892" y="59589"/>
                </a:cubicBezTo>
                <a:lnTo>
                  <a:pt x="616017" y="69215"/>
                </a:lnTo>
                <a:cubicBezTo>
                  <a:pt x="606392" y="78840"/>
                  <a:pt x="597598" y="89376"/>
                  <a:pt x="587141" y="98090"/>
                </a:cubicBezTo>
                <a:cubicBezTo>
                  <a:pt x="578254" y="105496"/>
                  <a:pt x="566911" y="109655"/>
                  <a:pt x="558265" y="117341"/>
                </a:cubicBezTo>
                <a:cubicBezTo>
                  <a:pt x="537917" y="135428"/>
                  <a:pt x="519764" y="155841"/>
                  <a:pt x="500513" y="175092"/>
                </a:cubicBezTo>
                <a:lnTo>
                  <a:pt x="471638" y="203968"/>
                </a:lnTo>
                <a:cubicBezTo>
                  <a:pt x="447440" y="276556"/>
                  <a:pt x="480083" y="187076"/>
                  <a:pt x="442762" y="261720"/>
                </a:cubicBezTo>
                <a:cubicBezTo>
                  <a:pt x="414904" y="317437"/>
                  <a:pt x="458998" y="264736"/>
                  <a:pt x="404261" y="319471"/>
                </a:cubicBezTo>
                <a:cubicBezTo>
                  <a:pt x="401053" y="329096"/>
                  <a:pt x="399563" y="339478"/>
                  <a:pt x="394636" y="348347"/>
                </a:cubicBezTo>
                <a:cubicBezTo>
                  <a:pt x="383400" y="368572"/>
                  <a:pt x="356134" y="406099"/>
                  <a:pt x="356134" y="406099"/>
                </a:cubicBezTo>
                <a:lnTo>
                  <a:pt x="327259" y="492726"/>
                </a:lnTo>
                <a:cubicBezTo>
                  <a:pt x="324050" y="502351"/>
                  <a:pt x="321401" y="512182"/>
                  <a:pt x="317633" y="521602"/>
                </a:cubicBezTo>
                <a:cubicBezTo>
                  <a:pt x="311216" y="537644"/>
                  <a:pt x="305400" y="553939"/>
                  <a:pt x="298383" y="569728"/>
                </a:cubicBezTo>
                <a:cubicBezTo>
                  <a:pt x="292555" y="582840"/>
                  <a:pt x="284784" y="595041"/>
                  <a:pt x="279132" y="608229"/>
                </a:cubicBezTo>
                <a:cubicBezTo>
                  <a:pt x="275135" y="617555"/>
                  <a:pt x="273504" y="627779"/>
                  <a:pt x="269507" y="637105"/>
                </a:cubicBezTo>
                <a:cubicBezTo>
                  <a:pt x="263855" y="650293"/>
                  <a:pt x="256084" y="662494"/>
                  <a:pt x="250257" y="675606"/>
                </a:cubicBezTo>
                <a:cubicBezTo>
                  <a:pt x="218862" y="746244"/>
                  <a:pt x="245844" y="701474"/>
                  <a:pt x="211756" y="752608"/>
                </a:cubicBezTo>
                <a:cubicBezTo>
                  <a:pt x="194009" y="823589"/>
                  <a:pt x="213079" y="759146"/>
                  <a:pt x="182880" y="829610"/>
                </a:cubicBezTo>
                <a:cubicBezTo>
                  <a:pt x="178883" y="838936"/>
                  <a:pt x="177791" y="849411"/>
                  <a:pt x="173254" y="858486"/>
                </a:cubicBezTo>
                <a:cubicBezTo>
                  <a:pt x="168081" y="868833"/>
                  <a:pt x="159177" y="877015"/>
                  <a:pt x="154004" y="887362"/>
                </a:cubicBezTo>
                <a:cubicBezTo>
                  <a:pt x="149467" y="896437"/>
                  <a:pt x="148376" y="906912"/>
                  <a:pt x="144379" y="916238"/>
                </a:cubicBezTo>
                <a:cubicBezTo>
                  <a:pt x="138727" y="929426"/>
                  <a:pt x="130457" y="941417"/>
                  <a:pt x="125128" y="954739"/>
                </a:cubicBezTo>
                <a:cubicBezTo>
                  <a:pt x="117592" y="973579"/>
                  <a:pt x="113414" y="993650"/>
                  <a:pt x="105878" y="1012490"/>
                </a:cubicBezTo>
                <a:cubicBezTo>
                  <a:pt x="99461" y="1028532"/>
                  <a:pt x="92091" y="1044226"/>
                  <a:pt x="86627" y="1060617"/>
                </a:cubicBezTo>
                <a:cubicBezTo>
                  <a:pt x="65909" y="1122771"/>
                  <a:pt x="91587" y="1077241"/>
                  <a:pt x="57751" y="1127993"/>
                </a:cubicBezTo>
                <a:cubicBezTo>
                  <a:pt x="35182" y="1195703"/>
                  <a:pt x="64553" y="1112125"/>
                  <a:pt x="28876" y="1195370"/>
                </a:cubicBezTo>
                <a:cubicBezTo>
                  <a:pt x="18982" y="1218455"/>
                  <a:pt x="16605" y="1238316"/>
                  <a:pt x="9625" y="1262747"/>
                </a:cubicBezTo>
                <a:cubicBezTo>
                  <a:pt x="6838" y="1272503"/>
                  <a:pt x="3208" y="1281998"/>
                  <a:pt x="0" y="1291623"/>
                </a:cubicBezTo>
                <a:cubicBezTo>
                  <a:pt x="3049" y="1319064"/>
                  <a:pt x="662" y="1388537"/>
                  <a:pt x="28876" y="1416751"/>
                </a:cubicBezTo>
                <a:cubicBezTo>
                  <a:pt x="45236" y="1433111"/>
                  <a:pt x="67377" y="1442418"/>
                  <a:pt x="86627" y="1455252"/>
                </a:cubicBezTo>
                <a:cubicBezTo>
                  <a:pt x="86634" y="1455257"/>
                  <a:pt x="144371" y="1493749"/>
                  <a:pt x="144379" y="1493753"/>
                </a:cubicBezTo>
                <a:cubicBezTo>
                  <a:pt x="157213" y="1500170"/>
                  <a:pt x="170337" y="1506036"/>
                  <a:pt x="182880" y="1513004"/>
                </a:cubicBezTo>
                <a:cubicBezTo>
                  <a:pt x="199234" y="1522090"/>
                  <a:pt x="213636" y="1534932"/>
                  <a:pt x="231006" y="1541880"/>
                </a:cubicBezTo>
                <a:cubicBezTo>
                  <a:pt x="246196" y="1547956"/>
                  <a:pt x="263090" y="1548297"/>
                  <a:pt x="279132" y="1551505"/>
                </a:cubicBezTo>
                <a:cubicBezTo>
                  <a:pt x="288757" y="1557922"/>
                  <a:pt x="297661" y="1565583"/>
                  <a:pt x="308008" y="1570756"/>
                </a:cubicBezTo>
                <a:cubicBezTo>
                  <a:pt x="332983" y="1583244"/>
                  <a:pt x="369993" y="1585078"/>
                  <a:pt x="394636" y="1590006"/>
                </a:cubicBezTo>
                <a:cubicBezTo>
                  <a:pt x="444801" y="1600039"/>
                  <a:pt x="419191" y="1597022"/>
                  <a:pt x="462012" y="1609257"/>
                </a:cubicBezTo>
                <a:cubicBezTo>
                  <a:pt x="474732" y="1612891"/>
                  <a:pt x="487330" y="1617783"/>
                  <a:pt x="500513" y="1618882"/>
                </a:cubicBezTo>
                <a:cubicBezTo>
                  <a:pt x="564540" y="1624217"/>
                  <a:pt x="628850" y="1625299"/>
                  <a:pt x="693019" y="1628507"/>
                </a:cubicBezTo>
                <a:cubicBezTo>
                  <a:pt x="772045" y="1654849"/>
                  <a:pt x="646529" y="1615107"/>
                  <a:pt x="798897" y="1647758"/>
                </a:cubicBezTo>
                <a:cubicBezTo>
                  <a:pt x="818738" y="1652010"/>
                  <a:pt x="836560" y="1664138"/>
                  <a:pt x="856648" y="1667008"/>
                </a:cubicBezTo>
                <a:cubicBezTo>
                  <a:pt x="962271" y="1682097"/>
                  <a:pt x="901416" y="1674749"/>
                  <a:pt x="1039528" y="1686259"/>
                </a:cubicBezTo>
                <a:cubicBezTo>
                  <a:pt x="1052362" y="1689467"/>
                  <a:pt x="1065358" y="1692083"/>
                  <a:pt x="1078029" y="1695884"/>
                </a:cubicBezTo>
                <a:cubicBezTo>
                  <a:pt x="1097465" y="1701715"/>
                  <a:pt x="1116095" y="1710214"/>
                  <a:pt x="1135781" y="1715135"/>
                </a:cubicBezTo>
                <a:cubicBezTo>
                  <a:pt x="1161448" y="1721552"/>
                  <a:pt x="1186326" y="1734385"/>
                  <a:pt x="1212783" y="1734385"/>
                </a:cubicBezTo>
                <a:lnTo>
                  <a:pt x="1424539" y="1734385"/>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900F19B-0D73-4460-8290-6CDB835C7769}"/>
              </a:ext>
            </a:extLst>
          </p:cNvPr>
          <p:cNvSpPr txBox="1"/>
          <p:nvPr/>
        </p:nvSpPr>
        <p:spPr>
          <a:xfrm>
            <a:off x="5616678" y="1281501"/>
            <a:ext cx="5432694" cy="3276282"/>
          </a:xfrm>
          <a:prstGeom prst="rect">
            <a:avLst/>
          </a:prstGeom>
          <a:noFill/>
        </p:spPr>
        <p:txBody>
          <a:bodyPr wrap="square" lIns="91440" tIns="45720" rIns="91440" bIns="45720" rtlCol="0" anchor="t">
            <a:spAutoFit/>
          </a:bodyPr>
          <a:lstStyle/>
          <a:p>
            <a:pPr lvl="1">
              <a:lnSpc>
                <a:spcPct val="150000"/>
              </a:lnSpc>
            </a:pPr>
            <a:r>
              <a:rPr lang="en-US" sz="2000" dirty="0">
                <a:solidFill>
                  <a:schemeClr val="tx1">
                    <a:lumMod val="95000"/>
                    <a:lumOff val="5000"/>
                  </a:schemeClr>
                </a:solidFill>
                <a:latin typeface="DIN 2014 Light" panose="020B0404020202020204" pitchFamily="34" charset="0"/>
                <a:ea typeface="DIN 2014 Light" panose="020B0404020202020204" pitchFamily="34" charset="0"/>
              </a:rPr>
              <a:t> Other Points to Consider</a:t>
            </a:r>
          </a:p>
          <a:p>
            <a:pPr marL="742950" lvl="1" indent="-285750">
              <a:lnSpc>
                <a:spcPct val="150000"/>
              </a:lnSpc>
              <a:buFont typeface="Wingdings" panose="05000000000000000000" pitchFamily="2" charset="2"/>
              <a:buChar char="q"/>
            </a:pPr>
            <a:r>
              <a:rPr lang="en-US" sz="2000" dirty="0">
                <a:solidFill>
                  <a:schemeClr val="tx1">
                    <a:lumMod val="95000"/>
                    <a:lumOff val="5000"/>
                  </a:schemeClr>
                </a:solidFill>
                <a:latin typeface="DIN 2014 Light" panose="020B0404020202020204" pitchFamily="34" charset="0"/>
                <a:ea typeface="DIN 2014 Light" panose="020B0404020202020204" pitchFamily="34" charset="0"/>
              </a:rPr>
              <a:t> Where will we run the cables? </a:t>
            </a:r>
          </a:p>
          <a:p>
            <a:pPr marL="800100" lvl="1" indent="-342900">
              <a:lnSpc>
                <a:spcPct val="150000"/>
              </a:lnSpc>
              <a:buFont typeface="Wingdings" panose="05000000000000000000" pitchFamily="2" charset="2"/>
              <a:buChar char="q"/>
            </a:pPr>
            <a:r>
              <a:rPr lang="en-US" sz="2000" dirty="0">
                <a:solidFill>
                  <a:schemeClr val="tx1">
                    <a:lumMod val="95000"/>
                    <a:lumOff val="5000"/>
                  </a:schemeClr>
                </a:solidFill>
                <a:latin typeface="DIN 2014 Light" panose="020B0404020202020204" pitchFamily="34" charset="0"/>
                <a:ea typeface="DIN 2014 Light" panose="020B0404020202020204" pitchFamily="34" charset="0"/>
              </a:rPr>
              <a:t>What mounts should we recommend?</a:t>
            </a:r>
          </a:p>
          <a:p>
            <a:pPr marL="800100" lvl="1" indent="-342900">
              <a:lnSpc>
                <a:spcPct val="150000"/>
              </a:lnSpc>
              <a:buFont typeface="Wingdings" panose="05000000000000000000" pitchFamily="2" charset="2"/>
              <a:buChar char="q"/>
            </a:pPr>
            <a:r>
              <a:rPr lang="en-US" sz="2000" dirty="0">
                <a:solidFill>
                  <a:schemeClr val="tx1">
                    <a:lumMod val="95000"/>
                    <a:lumOff val="5000"/>
                  </a:schemeClr>
                </a:solidFill>
                <a:latin typeface="DIN 2014 Light" panose="020B0404020202020204" pitchFamily="34" charset="0"/>
                <a:ea typeface="DIN 2014 Light" panose="020B0404020202020204" pitchFamily="34" charset="0"/>
              </a:rPr>
              <a:t>What is the right sequence of the repellers?</a:t>
            </a:r>
          </a:p>
          <a:p>
            <a:pPr marL="800100" lvl="1" indent="-342900">
              <a:lnSpc>
                <a:spcPct val="150000"/>
              </a:lnSpc>
              <a:buFont typeface="Wingdings" panose="05000000000000000000" pitchFamily="2" charset="2"/>
              <a:buChar char="q"/>
            </a:pPr>
            <a:endParaRPr lang="en-US" sz="2000" dirty="0">
              <a:solidFill>
                <a:schemeClr val="tx1">
                  <a:lumMod val="95000"/>
                  <a:lumOff val="5000"/>
                </a:schemeClr>
              </a:solidFill>
              <a:latin typeface="DIN 2014 Light" panose="020B0404020202020204" pitchFamily="34" charset="0"/>
              <a:ea typeface="DIN 2014 Light" panose="020B0404020202020204" pitchFamily="34" charset="0"/>
            </a:endParaRPr>
          </a:p>
          <a:p>
            <a:pPr lvl="1">
              <a:lnSpc>
                <a:spcPct val="150000"/>
              </a:lnSpc>
            </a:pPr>
            <a:endParaRPr lang="en-US" sz="2000" dirty="0">
              <a:solidFill>
                <a:schemeClr val="tx1">
                  <a:lumMod val="95000"/>
                  <a:lumOff val="5000"/>
                </a:schemeClr>
              </a:solidFill>
              <a:latin typeface="DIN 2014 Light" panose="020B0404020202020204" pitchFamily="34" charset="0"/>
              <a:ea typeface="DIN 2014 Light" panose="020B0404020202020204" pitchFamily="34" charset="0"/>
            </a:endParaRPr>
          </a:p>
        </p:txBody>
      </p:sp>
      <p:pic>
        <p:nvPicPr>
          <p:cNvPr id="23" name="Picture 22" descr="A picture containing text, clock, clipart, sign&#10;&#10;Description automatically generated">
            <a:extLst>
              <a:ext uri="{FF2B5EF4-FFF2-40B4-BE49-F238E27FC236}">
                <a16:creationId xmlns:a16="http://schemas.microsoft.com/office/drawing/2014/main" id="{0D19C8FB-F260-4291-AE25-8322C4861E3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0563292" flipV="1">
            <a:off x="4277483" y="6737523"/>
            <a:ext cx="116889" cy="186344"/>
          </a:xfrm>
          <a:prstGeom prst="rect">
            <a:avLst/>
          </a:prstGeom>
          <a:ln w="57150">
            <a:solidFill>
              <a:srgbClr val="00B0F0"/>
            </a:solidFill>
          </a:ln>
        </p:spPr>
      </p:pic>
      <p:pic>
        <p:nvPicPr>
          <p:cNvPr id="24" name="Picture 23" descr="A picture containing text, clock, clipart, sign&#10;&#10;Description automatically generated">
            <a:extLst>
              <a:ext uri="{FF2B5EF4-FFF2-40B4-BE49-F238E27FC236}">
                <a16:creationId xmlns:a16="http://schemas.microsoft.com/office/drawing/2014/main" id="{E67B2732-5946-4E61-97D0-02AA4B97DEB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0563292" flipV="1">
            <a:off x="617544" y="5904961"/>
            <a:ext cx="116889" cy="186344"/>
          </a:xfrm>
          <a:prstGeom prst="rect">
            <a:avLst/>
          </a:prstGeom>
          <a:ln w="57150">
            <a:solidFill>
              <a:srgbClr val="00B0F0"/>
            </a:solidFill>
          </a:ln>
        </p:spPr>
      </p:pic>
      <p:sp>
        <p:nvSpPr>
          <p:cNvPr id="25" name="Oval 24">
            <a:extLst>
              <a:ext uri="{FF2B5EF4-FFF2-40B4-BE49-F238E27FC236}">
                <a16:creationId xmlns:a16="http://schemas.microsoft.com/office/drawing/2014/main" id="{5F2AA8A7-6649-4977-992A-1299C57FB208}"/>
              </a:ext>
            </a:extLst>
          </p:cNvPr>
          <p:cNvSpPr/>
          <p:nvPr/>
        </p:nvSpPr>
        <p:spPr>
          <a:xfrm>
            <a:off x="805817" y="2562811"/>
            <a:ext cx="4171040" cy="1593742"/>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DDD970A-689D-4E84-BCBB-171562B61833}"/>
              </a:ext>
            </a:extLst>
          </p:cNvPr>
          <p:cNvSpPr/>
          <p:nvPr/>
        </p:nvSpPr>
        <p:spPr>
          <a:xfrm>
            <a:off x="-295314" y="3903114"/>
            <a:ext cx="5635410" cy="2691234"/>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385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 grpId="0" animBg="1"/>
      <p:bldP spid="22" grpId="0" animBg="1"/>
      <p:bldP spid="21" grpId="0"/>
      <p:bldP spid="25"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building, house&#10;&#10;Description automatically generated">
            <a:extLst>
              <a:ext uri="{FF2B5EF4-FFF2-40B4-BE49-F238E27FC236}">
                <a16:creationId xmlns:a16="http://schemas.microsoft.com/office/drawing/2014/main" id="{5FA2C076-AE29-4173-A53F-F96C538FD97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89343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building, house&#10;&#10;Description automatically generated">
            <a:extLst>
              <a:ext uri="{FF2B5EF4-FFF2-40B4-BE49-F238E27FC236}">
                <a16:creationId xmlns:a16="http://schemas.microsoft.com/office/drawing/2014/main" id="{5FA2C076-AE29-4173-A53F-F96C538FD971}"/>
              </a:ext>
            </a:extLst>
          </p:cNvPr>
          <p:cNvPicPr>
            <a:picLocks noChangeAspect="1"/>
          </p:cNvPicPr>
          <p:nvPr/>
        </p:nvPicPr>
        <p:blipFill>
          <a:blip r:embed="rId3" cstate="print">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descr="A picture containing text, clock, clipart, sign&#10;&#10;Description automatically generated">
            <a:extLst>
              <a:ext uri="{FF2B5EF4-FFF2-40B4-BE49-F238E27FC236}">
                <a16:creationId xmlns:a16="http://schemas.microsoft.com/office/drawing/2014/main" id="{2F6A7B09-6E47-4EE6-8B91-93066CDCA8A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547083">
            <a:off x="1793020" y="3884367"/>
            <a:ext cx="149679" cy="238618"/>
          </a:xfrm>
          <a:prstGeom prst="rect">
            <a:avLst/>
          </a:prstGeom>
          <a:ln w="28575">
            <a:solidFill>
              <a:srgbClr val="00B0F0"/>
            </a:solidFill>
          </a:ln>
          <a:effectLst>
            <a:outerShdw blurRad="50800" dist="38100" dir="2700000" algn="tl" rotWithShape="0">
              <a:prstClr val="black">
                <a:alpha val="40000"/>
              </a:prstClr>
            </a:outerShdw>
          </a:effectLst>
        </p:spPr>
      </p:pic>
      <p:pic>
        <p:nvPicPr>
          <p:cNvPr id="8" name="Picture 7" descr="A picture containing text, clock, clipart, sign&#10;&#10;Description automatically generated">
            <a:extLst>
              <a:ext uri="{FF2B5EF4-FFF2-40B4-BE49-F238E27FC236}">
                <a16:creationId xmlns:a16="http://schemas.microsoft.com/office/drawing/2014/main" id="{95709267-531F-4543-BB38-226F41D6BB4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386353">
            <a:off x="7420327" y="2709735"/>
            <a:ext cx="111193" cy="177264"/>
          </a:xfrm>
          <a:prstGeom prst="rect">
            <a:avLst/>
          </a:prstGeom>
          <a:ln w="28575">
            <a:solidFill>
              <a:srgbClr val="00B0F0"/>
            </a:solidFill>
          </a:ln>
          <a:effectLst>
            <a:outerShdw blurRad="50800" dist="38100" dir="2700000" algn="tl" rotWithShape="0">
              <a:prstClr val="black">
                <a:alpha val="40000"/>
              </a:prstClr>
            </a:outerShdw>
          </a:effectLst>
        </p:spPr>
      </p:pic>
      <p:pic>
        <p:nvPicPr>
          <p:cNvPr id="9" name="Picture 8" descr="A picture containing text, clock, clipart, sign&#10;&#10;Description automatically generated">
            <a:extLst>
              <a:ext uri="{FF2B5EF4-FFF2-40B4-BE49-F238E27FC236}">
                <a16:creationId xmlns:a16="http://schemas.microsoft.com/office/drawing/2014/main" id="{FD8618E4-F2BB-4AAC-80F3-D61E86661CF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20547083">
            <a:off x="2375922" y="1921247"/>
            <a:ext cx="87302" cy="238618"/>
          </a:xfrm>
          <a:prstGeom prst="rect">
            <a:avLst/>
          </a:prstGeom>
          <a:ln w="28575">
            <a:solidFill>
              <a:srgbClr val="00B0F0"/>
            </a:solidFill>
          </a:ln>
          <a:effectLst>
            <a:outerShdw blurRad="50800" dist="38100" dir="2700000" algn="tl" rotWithShape="0">
              <a:prstClr val="black">
                <a:alpha val="40000"/>
              </a:prstClr>
            </a:outerShdw>
          </a:effectLst>
        </p:spPr>
      </p:pic>
      <p:cxnSp>
        <p:nvCxnSpPr>
          <p:cNvPr id="11" name="Straight Connector 10">
            <a:extLst>
              <a:ext uri="{FF2B5EF4-FFF2-40B4-BE49-F238E27FC236}">
                <a16:creationId xmlns:a16="http://schemas.microsoft.com/office/drawing/2014/main" id="{0242070A-BBFB-4480-A373-F7420E73B15C}"/>
              </a:ext>
            </a:extLst>
          </p:cNvPr>
          <p:cNvCxnSpPr>
            <a:cxnSpLocks/>
          </p:cNvCxnSpPr>
          <p:nvPr/>
        </p:nvCxnSpPr>
        <p:spPr>
          <a:xfrm flipV="1">
            <a:off x="1482291" y="2798367"/>
            <a:ext cx="4100362" cy="60289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7BAFECB-306C-4929-BC7B-1AEDBA3808A0}"/>
              </a:ext>
            </a:extLst>
          </p:cNvPr>
          <p:cNvSpPr txBox="1"/>
          <p:nvPr/>
        </p:nvSpPr>
        <p:spPr>
          <a:xfrm rot="20982595">
            <a:off x="3474721" y="3139393"/>
            <a:ext cx="476412" cy="369332"/>
          </a:xfrm>
          <a:prstGeom prst="rect">
            <a:avLst/>
          </a:prstGeom>
          <a:noFill/>
        </p:spPr>
        <p:txBody>
          <a:bodyPr wrap="none" rtlCol="0">
            <a:spAutoFit/>
          </a:bodyPr>
          <a:lstStyle/>
          <a:p>
            <a:r>
              <a:rPr lang="en-US" b="1">
                <a:solidFill>
                  <a:srgbClr val="00B0F0"/>
                </a:solidFill>
              </a:rPr>
              <a:t>14’</a:t>
            </a:r>
          </a:p>
        </p:txBody>
      </p:sp>
      <p:cxnSp>
        <p:nvCxnSpPr>
          <p:cNvPr id="14" name="Straight Connector 13">
            <a:extLst>
              <a:ext uri="{FF2B5EF4-FFF2-40B4-BE49-F238E27FC236}">
                <a16:creationId xmlns:a16="http://schemas.microsoft.com/office/drawing/2014/main" id="{EEC7139D-062B-42CC-8C5F-F1D70677D8B1}"/>
              </a:ext>
            </a:extLst>
          </p:cNvPr>
          <p:cNvCxnSpPr>
            <a:cxnSpLocks/>
          </p:cNvCxnSpPr>
          <p:nvPr/>
        </p:nvCxnSpPr>
        <p:spPr>
          <a:xfrm flipV="1">
            <a:off x="7638327" y="2706453"/>
            <a:ext cx="985909" cy="243343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9342C06-5C59-4AF7-A236-2245955F4A81}"/>
              </a:ext>
            </a:extLst>
          </p:cNvPr>
          <p:cNvCxnSpPr>
            <a:cxnSpLocks/>
          </p:cNvCxnSpPr>
          <p:nvPr/>
        </p:nvCxnSpPr>
        <p:spPr>
          <a:xfrm flipH="1" flipV="1">
            <a:off x="5149516" y="1645921"/>
            <a:ext cx="202130" cy="78927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296C6C8-5A48-4BFB-9182-808342D5FD14}"/>
              </a:ext>
            </a:extLst>
          </p:cNvPr>
          <p:cNvSpPr txBox="1"/>
          <p:nvPr/>
        </p:nvSpPr>
        <p:spPr>
          <a:xfrm rot="20982595">
            <a:off x="5352927" y="1631644"/>
            <a:ext cx="359394" cy="369332"/>
          </a:xfrm>
          <a:prstGeom prst="rect">
            <a:avLst/>
          </a:prstGeom>
          <a:noFill/>
        </p:spPr>
        <p:txBody>
          <a:bodyPr wrap="none" rtlCol="0">
            <a:spAutoFit/>
          </a:bodyPr>
          <a:lstStyle/>
          <a:p>
            <a:r>
              <a:rPr lang="en-US" b="1">
                <a:solidFill>
                  <a:srgbClr val="00B0F0"/>
                </a:solidFill>
              </a:rPr>
              <a:t>7’</a:t>
            </a:r>
          </a:p>
        </p:txBody>
      </p:sp>
      <p:sp>
        <p:nvSpPr>
          <p:cNvPr id="23" name="TextBox 22">
            <a:extLst>
              <a:ext uri="{FF2B5EF4-FFF2-40B4-BE49-F238E27FC236}">
                <a16:creationId xmlns:a16="http://schemas.microsoft.com/office/drawing/2014/main" id="{9B049BF4-A098-4F79-BDEA-31D07733F909}"/>
              </a:ext>
            </a:extLst>
          </p:cNvPr>
          <p:cNvSpPr txBox="1"/>
          <p:nvPr/>
        </p:nvSpPr>
        <p:spPr>
          <a:xfrm rot="1034181">
            <a:off x="7804486" y="4531279"/>
            <a:ext cx="476412" cy="369332"/>
          </a:xfrm>
          <a:prstGeom prst="rect">
            <a:avLst/>
          </a:prstGeom>
          <a:noFill/>
        </p:spPr>
        <p:txBody>
          <a:bodyPr wrap="none" rtlCol="0">
            <a:spAutoFit/>
          </a:bodyPr>
          <a:lstStyle/>
          <a:p>
            <a:r>
              <a:rPr lang="en-US" b="1">
                <a:solidFill>
                  <a:srgbClr val="00B0F0"/>
                </a:solidFill>
              </a:rPr>
              <a:t>14’</a:t>
            </a:r>
          </a:p>
        </p:txBody>
      </p:sp>
    </p:spTree>
    <p:extLst>
      <p:ext uri="{BB962C8B-B14F-4D97-AF65-F5344CB8AC3E}">
        <p14:creationId xmlns:p14="http://schemas.microsoft.com/office/powerpoint/2010/main" val="3390606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building, house&#10;&#10;Description automatically generated">
            <a:extLst>
              <a:ext uri="{FF2B5EF4-FFF2-40B4-BE49-F238E27FC236}">
                <a16:creationId xmlns:a16="http://schemas.microsoft.com/office/drawing/2014/main" id="{5FA2C076-AE29-4173-A53F-F96C538FD971}"/>
              </a:ext>
            </a:extLst>
          </p:cNvPr>
          <p:cNvPicPr>
            <a:picLocks noChangeAspect="1"/>
          </p:cNvPicPr>
          <p:nvPr/>
        </p:nvPicPr>
        <p:blipFill>
          <a:blip r:embed="rId2" cstate="print">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descr="A picture containing text, clock, clipart, sign&#10;&#10;Description automatically generated">
            <a:extLst>
              <a:ext uri="{FF2B5EF4-FFF2-40B4-BE49-F238E27FC236}">
                <a16:creationId xmlns:a16="http://schemas.microsoft.com/office/drawing/2014/main" id="{2F6A7B09-6E47-4EE6-8B91-93066CDCA8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547083">
            <a:off x="1793020" y="3884367"/>
            <a:ext cx="149679" cy="238618"/>
          </a:xfrm>
          <a:prstGeom prst="rect">
            <a:avLst/>
          </a:prstGeom>
          <a:ln w="28575">
            <a:solidFill>
              <a:srgbClr val="00B0F0"/>
            </a:solidFill>
          </a:ln>
          <a:effectLst>
            <a:outerShdw blurRad="50800" dist="38100" dir="2700000" algn="tl" rotWithShape="0">
              <a:prstClr val="black">
                <a:alpha val="40000"/>
              </a:prstClr>
            </a:outerShdw>
          </a:effectLst>
        </p:spPr>
      </p:pic>
      <p:pic>
        <p:nvPicPr>
          <p:cNvPr id="8" name="Picture 7" descr="A picture containing text, clock, clipart, sign&#10;&#10;Description automatically generated">
            <a:extLst>
              <a:ext uri="{FF2B5EF4-FFF2-40B4-BE49-F238E27FC236}">
                <a16:creationId xmlns:a16="http://schemas.microsoft.com/office/drawing/2014/main" id="{95709267-531F-4543-BB38-226F41D6BB4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386353">
            <a:off x="7420327" y="2709735"/>
            <a:ext cx="111193" cy="177264"/>
          </a:xfrm>
          <a:prstGeom prst="rect">
            <a:avLst/>
          </a:prstGeom>
          <a:ln w="28575">
            <a:solidFill>
              <a:srgbClr val="00B0F0"/>
            </a:solidFill>
          </a:ln>
          <a:effectLst>
            <a:outerShdw blurRad="50800" dist="38100" dir="2700000" algn="tl" rotWithShape="0">
              <a:prstClr val="black">
                <a:alpha val="40000"/>
              </a:prstClr>
            </a:outerShdw>
          </a:effectLst>
        </p:spPr>
      </p:pic>
      <p:pic>
        <p:nvPicPr>
          <p:cNvPr id="9" name="Picture 8" descr="A picture containing text, clock, clipart, sign&#10;&#10;Description automatically generated">
            <a:extLst>
              <a:ext uri="{FF2B5EF4-FFF2-40B4-BE49-F238E27FC236}">
                <a16:creationId xmlns:a16="http://schemas.microsoft.com/office/drawing/2014/main" id="{FD8618E4-F2BB-4AAC-80F3-D61E86661CF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0547083">
            <a:off x="2428720" y="2065078"/>
            <a:ext cx="87302" cy="238618"/>
          </a:xfrm>
          <a:prstGeom prst="rect">
            <a:avLst/>
          </a:prstGeom>
          <a:ln w="28575">
            <a:solidFill>
              <a:srgbClr val="00B0F0"/>
            </a:solidFill>
          </a:ln>
          <a:effectLst>
            <a:outerShdw blurRad="50800" dist="38100" dir="2700000" algn="tl" rotWithShape="0">
              <a:prstClr val="black">
                <a:alpha val="40000"/>
              </a:prstClr>
            </a:outerShdw>
          </a:effectLst>
        </p:spPr>
      </p:pic>
      <p:cxnSp>
        <p:nvCxnSpPr>
          <p:cNvPr id="11" name="Straight Connector 10">
            <a:extLst>
              <a:ext uri="{FF2B5EF4-FFF2-40B4-BE49-F238E27FC236}">
                <a16:creationId xmlns:a16="http://schemas.microsoft.com/office/drawing/2014/main" id="{0242070A-BBFB-4480-A373-F7420E73B15C}"/>
              </a:ext>
            </a:extLst>
          </p:cNvPr>
          <p:cNvCxnSpPr>
            <a:cxnSpLocks/>
          </p:cNvCxnSpPr>
          <p:nvPr/>
        </p:nvCxnSpPr>
        <p:spPr>
          <a:xfrm flipV="1">
            <a:off x="1482291" y="2798367"/>
            <a:ext cx="4100362" cy="60289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7BAFECB-306C-4929-BC7B-1AEDBA3808A0}"/>
              </a:ext>
            </a:extLst>
          </p:cNvPr>
          <p:cNvSpPr txBox="1"/>
          <p:nvPr/>
        </p:nvSpPr>
        <p:spPr>
          <a:xfrm rot="20982595">
            <a:off x="3474721" y="3139393"/>
            <a:ext cx="476412" cy="369332"/>
          </a:xfrm>
          <a:prstGeom prst="rect">
            <a:avLst/>
          </a:prstGeom>
          <a:noFill/>
        </p:spPr>
        <p:txBody>
          <a:bodyPr wrap="none" rtlCol="0">
            <a:spAutoFit/>
          </a:bodyPr>
          <a:lstStyle/>
          <a:p>
            <a:r>
              <a:rPr lang="en-US" b="1">
                <a:solidFill>
                  <a:srgbClr val="00B0F0"/>
                </a:solidFill>
              </a:rPr>
              <a:t>14’</a:t>
            </a:r>
          </a:p>
        </p:txBody>
      </p:sp>
      <p:cxnSp>
        <p:nvCxnSpPr>
          <p:cNvPr id="14" name="Straight Connector 13">
            <a:extLst>
              <a:ext uri="{FF2B5EF4-FFF2-40B4-BE49-F238E27FC236}">
                <a16:creationId xmlns:a16="http://schemas.microsoft.com/office/drawing/2014/main" id="{EEC7139D-062B-42CC-8C5F-F1D70677D8B1}"/>
              </a:ext>
            </a:extLst>
          </p:cNvPr>
          <p:cNvCxnSpPr>
            <a:cxnSpLocks/>
          </p:cNvCxnSpPr>
          <p:nvPr/>
        </p:nvCxnSpPr>
        <p:spPr>
          <a:xfrm flipV="1">
            <a:off x="7638327" y="2706453"/>
            <a:ext cx="985909" cy="243343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9342C06-5C59-4AF7-A236-2245955F4A81}"/>
              </a:ext>
            </a:extLst>
          </p:cNvPr>
          <p:cNvCxnSpPr>
            <a:cxnSpLocks/>
          </p:cNvCxnSpPr>
          <p:nvPr/>
        </p:nvCxnSpPr>
        <p:spPr>
          <a:xfrm flipH="1" flipV="1">
            <a:off x="5149516" y="1645921"/>
            <a:ext cx="202130" cy="78927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296C6C8-5A48-4BFB-9182-808342D5FD14}"/>
              </a:ext>
            </a:extLst>
          </p:cNvPr>
          <p:cNvSpPr txBox="1"/>
          <p:nvPr/>
        </p:nvSpPr>
        <p:spPr>
          <a:xfrm rot="20982595">
            <a:off x="5352927" y="1631644"/>
            <a:ext cx="359394" cy="369332"/>
          </a:xfrm>
          <a:prstGeom prst="rect">
            <a:avLst/>
          </a:prstGeom>
          <a:noFill/>
        </p:spPr>
        <p:txBody>
          <a:bodyPr wrap="none" rtlCol="0">
            <a:spAutoFit/>
          </a:bodyPr>
          <a:lstStyle/>
          <a:p>
            <a:r>
              <a:rPr lang="en-US" b="1" dirty="0">
                <a:solidFill>
                  <a:srgbClr val="00B0F0"/>
                </a:solidFill>
              </a:rPr>
              <a:t>7’</a:t>
            </a:r>
          </a:p>
        </p:txBody>
      </p:sp>
      <p:sp>
        <p:nvSpPr>
          <p:cNvPr id="23" name="TextBox 22">
            <a:extLst>
              <a:ext uri="{FF2B5EF4-FFF2-40B4-BE49-F238E27FC236}">
                <a16:creationId xmlns:a16="http://schemas.microsoft.com/office/drawing/2014/main" id="{9B049BF4-A098-4F79-BDEA-31D07733F909}"/>
              </a:ext>
            </a:extLst>
          </p:cNvPr>
          <p:cNvSpPr txBox="1"/>
          <p:nvPr/>
        </p:nvSpPr>
        <p:spPr>
          <a:xfrm rot="1034181">
            <a:off x="7804486" y="4531279"/>
            <a:ext cx="476412" cy="369332"/>
          </a:xfrm>
          <a:prstGeom prst="rect">
            <a:avLst/>
          </a:prstGeom>
          <a:noFill/>
        </p:spPr>
        <p:txBody>
          <a:bodyPr wrap="none" rtlCol="0">
            <a:spAutoFit/>
          </a:bodyPr>
          <a:lstStyle/>
          <a:p>
            <a:r>
              <a:rPr lang="en-US" b="1">
                <a:solidFill>
                  <a:srgbClr val="00B0F0"/>
                </a:solidFill>
              </a:rPr>
              <a:t>14’</a:t>
            </a:r>
          </a:p>
        </p:txBody>
      </p:sp>
      <p:pic>
        <p:nvPicPr>
          <p:cNvPr id="3" name="Picture 2" descr="A close up of a logo&#10;&#10;Description automatically generated with low confidence">
            <a:extLst>
              <a:ext uri="{FF2B5EF4-FFF2-40B4-BE49-F238E27FC236}">
                <a16:creationId xmlns:a16="http://schemas.microsoft.com/office/drawing/2014/main" id="{20A35C27-3B9D-41A8-B529-6C9D20C77BC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92648" y="1810211"/>
            <a:ext cx="202130" cy="200417"/>
          </a:xfrm>
          <a:prstGeom prst="rect">
            <a:avLst/>
          </a:prstGeom>
        </p:spPr>
      </p:pic>
      <p:pic>
        <p:nvPicPr>
          <p:cNvPr id="6" name="Picture 5" descr="Diagram&#10;&#10;Description automatically generated with medium confidence">
            <a:extLst>
              <a:ext uri="{FF2B5EF4-FFF2-40B4-BE49-F238E27FC236}">
                <a16:creationId xmlns:a16="http://schemas.microsoft.com/office/drawing/2014/main" id="{E74DC624-E778-486F-8E25-93479753328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0719329">
            <a:off x="2720338" y="2973288"/>
            <a:ext cx="155186" cy="423683"/>
          </a:xfrm>
          <a:prstGeom prst="rect">
            <a:avLst/>
          </a:prstGeom>
        </p:spPr>
      </p:pic>
      <p:pic>
        <p:nvPicPr>
          <p:cNvPr id="16" name="Picture 15" descr="Diagram&#10;&#10;Description automatically generated with medium confidence">
            <a:extLst>
              <a:ext uri="{FF2B5EF4-FFF2-40B4-BE49-F238E27FC236}">
                <a16:creationId xmlns:a16="http://schemas.microsoft.com/office/drawing/2014/main" id="{173BA33A-7BE8-4393-9BC8-EDF38FC974A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1232627">
            <a:off x="5427027" y="2600456"/>
            <a:ext cx="155186" cy="423683"/>
          </a:xfrm>
          <a:prstGeom prst="rect">
            <a:avLst/>
          </a:prstGeom>
        </p:spPr>
      </p:pic>
      <p:pic>
        <p:nvPicPr>
          <p:cNvPr id="18" name="Picture 17" descr="Diagram&#10;&#10;Description automatically generated with medium confidence">
            <a:extLst>
              <a:ext uri="{FF2B5EF4-FFF2-40B4-BE49-F238E27FC236}">
                <a16:creationId xmlns:a16="http://schemas.microsoft.com/office/drawing/2014/main" id="{69A29295-1535-4203-BF40-A1A856AF417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87668">
            <a:off x="10141094" y="4483570"/>
            <a:ext cx="155186" cy="423683"/>
          </a:xfrm>
          <a:prstGeom prst="rect">
            <a:avLst/>
          </a:prstGeom>
        </p:spPr>
      </p:pic>
      <p:pic>
        <p:nvPicPr>
          <p:cNvPr id="19" name="Picture 18" descr="Diagram&#10;&#10;Description automatically generated with medium confidence">
            <a:extLst>
              <a:ext uri="{FF2B5EF4-FFF2-40B4-BE49-F238E27FC236}">
                <a16:creationId xmlns:a16="http://schemas.microsoft.com/office/drawing/2014/main" id="{FDD014E3-98E9-49B2-96E5-EB1C8E44D7A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88825">
            <a:off x="9064995" y="2334615"/>
            <a:ext cx="155186" cy="423683"/>
          </a:xfrm>
          <a:prstGeom prst="rect">
            <a:avLst/>
          </a:prstGeom>
        </p:spPr>
      </p:pic>
      <p:sp>
        <p:nvSpPr>
          <p:cNvPr id="12" name="Freeform: Shape 11">
            <a:extLst>
              <a:ext uri="{FF2B5EF4-FFF2-40B4-BE49-F238E27FC236}">
                <a16:creationId xmlns:a16="http://schemas.microsoft.com/office/drawing/2014/main" id="{E60EAB78-AB71-42F3-816E-7D1912428DB9}"/>
              </a:ext>
            </a:extLst>
          </p:cNvPr>
          <p:cNvSpPr/>
          <p:nvPr/>
        </p:nvSpPr>
        <p:spPr>
          <a:xfrm>
            <a:off x="2920181" y="2998839"/>
            <a:ext cx="2556387" cy="373626"/>
          </a:xfrm>
          <a:custGeom>
            <a:avLst/>
            <a:gdLst>
              <a:gd name="connsiteX0" fmla="*/ 0 w 2556387"/>
              <a:gd name="connsiteY0" fmla="*/ 324464 h 373626"/>
              <a:gd name="connsiteX1" fmla="*/ 49161 w 2556387"/>
              <a:gd name="connsiteY1" fmla="*/ 363793 h 373626"/>
              <a:gd name="connsiteX2" fmla="*/ 78658 w 2556387"/>
              <a:gd name="connsiteY2" fmla="*/ 373626 h 373626"/>
              <a:gd name="connsiteX3" fmla="*/ 737419 w 2556387"/>
              <a:gd name="connsiteY3" fmla="*/ 363793 h 373626"/>
              <a:gd name="connsiteX4" fmla="*/ 875071 w 2556387"/>
              <a:gd name="connsiteY4" fmla="*/ 344129 h 373626"/>
              <a:gd name="connsiteX5" fmla="*/ 904567 w 2556387"/>
              <a:gd name="connsiteY5" fmla="*/ 334296 h 373626"/>
              <a:gd name="connsiteX6" fmla="*/ 953729 w 2556387"/>
              <a:gd name="connsiteY6" fmla="*/ 324464 h 373626"/>
              <a:gd name="connsiteX7" fmla="*/ 1042219 w 2556387"/>
              <a:gd name="connsiteY7" fmla="*/ 294967 h 373626"/>
              <a:gd name="connsiteX8" fmla="*/ 1071716 w 2556387"/>
              <a:gd name="connsiteY8" fmla="*/ 285135 h 373626"/>
              <a:gd name="connsiteX9" fmla="*/ 1150374 w 2556387"/>
              <a:gd name="connsiteY9" fmla="*/ 265471 h 373626"/>
              <a:gd name="connsiteX10" fmla="*/ 1189703 w 2556387"/>
              <a:gd name="connsiteY10" fmla="*/ 255638 h 373626"/>
              <a:gd name="connsiteX11" fmla="*/ 1258529 w 2556387"/>
              <a:gd name="connsiteY11" fmla="*/ 245806 h 373626"/>
              <a:gd name="connsiteX12" fmla="*/ 1504335 w 2556387"/>
              <a:gd name="connsiteY12" fmla="*/ 226142 h 373626"/>
              <a:gd name="connsiteX13" fmla="*/ 1622322 w 2556387"/>
              <a:gd name="connsiteY13" fmla="*/ 206477 h 373626"/>
              <a:gd name="connsiteX14" fmla="*/ 1691148 w 2556387"/>
              <a:gd name="connsiteY14" fmla="*/ 196645 h 373626"/>
              <a:gd name="connsiteX15" fmla="*/ 1759974 w 2556387"/>
              <a:gd name="connsiteY15" fmla="*/ 176980 h 373626"/>
              <a:gd name="connsiteX16" fmla="*/ 1868129 w 2556387"/>
              <a:gd name="connsiteY16" fmla="*/ 157316 h 373626"/>
              <a:gd name="connsiteX17" fmla="*/ 1936954 w 2556387"/>
              <a:gd name="connsiteY17" fmla="*/ 137651 h 373626"/>
              <a:gd name="connsiteX18" fmla="*/ 1995948 w 2556387"/>
              <a:gd name="connsiteY18" fmla="*/ 117987 h 373626"/>
              <a:gd name="connsiteX19" fmla="*/ 2143432 w 2556387"/>
              <a:gd name="connsiteY19" fmla="*/ 88490 h 373626"/>
              <a:gd name="connsiteX20" fmla="*/ 2192593 w 2556387"/>
              <a:gd name="connsiteY20" fmla="*/ 78658 h 373626"/>
              <a:gd name="connsiteX21" fmla="*/ 2320413 w 2556387"/>
              <a:gd name="connsiteY21" fmla="*/ 49161 h 373626"/>
              <a:gd name="connsiteX22" fmla="*/ 2438400 w 2556387"/>
              <a:gd name="connsiteY22" fmla="*/ 39329 h 373626"/>
              <a:gd name="connsiteX23" fmla="*/ 2536722 w 2556387"/>
              <a:gd name="connsiteY23" fmla="*/ 9832 h 373626"/>
              <a:gd name="connsiteX24" fmla="*/ 2556387 w 2556387"/>
              <a:gd name="connsiteY24" fmla="*/ 0 h 37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6387" h="373626">
                <a:moveTo>
                  <a:pt x="0" y="324464"/>
                </a:moveTo>
                <a:cubicBezTo>
                  <a:pt x="16387" y="337574"/>
                  <a:pt x="31365" y="352671"/>
                  <a:pt x="49161" y="363793"/>
                </a:cubicBezTo>
                <a:cubicBezTo>
                  <a:pt x="57950" y="369286"/>
                  <a:pt x="68294" y="373626"/>
                  <a:pt x="78658" y="373626"/>
                </a:cubicBezTo>
                <a:cubicBezTo>
                  <a:pt x="298269" y="373626"/>
                  <a:pt x="517832" y="367071"/>
                  <a:pt x="737419" y="363793"/>
                </a:cubicBezTo>
                <a:cubicBezTo>
                  <a:pt x="792472" y="357676"/>
                  <a:pt x="824988" y="356650"/>
                  <a:pt x="875071" y="344129"/>
                </a:cubicBezTo>
                <a:cubicBezTo>
                  <a:pt x="885125" y="341615"/>
                  <a:pt x="894513" y="336810"/>
                  <a:pt x="904567" y="334296"/>
                </a:cubicBezTo>
                <a:cubicBezTo>
                  <a:pt x="920780" y="330243"/>
                  <a:pt x="937606" y="328861"/>
                  <a:pt x="953729" y="324464"/>
                </a:cubicBezTo>
                <a:cubicBezTo>
                  <a:pt x="953769" y="324453"/>
                  <a:pt x="1027451" y="299890"/>
                  <a:pt x="1042219" y="294967"/>
                </a:cubicBezTo>
                <a:cubicBezTo>
                  <a:pt x="1052051" y="291690"/>
                  <a:pt x="1061661" y="287649"/>
                  <a:pt x="1071716" y="285135"/>
                </a:cubicBezTo>
                <a:lnTo>
                  <a:pt x="1150374" y="265471"/>
                </a:lnTo>
                <a:cubicBezTo>
                  <a:pt x="1163484" y="262194"/>
                  <a:pt x="1176326" y="257549"/>
                  <a:pt x="1189703" y="255638"/>
                </a:cubicBezTo>
                <a:cubicBezTo>
                  <a:pt x="1212645" y="252361"/>
                  <a:pt x="1235441" y="247814"/>
                  <a:pt x="1258529" y="245806"/>
                </a:cubicBezTo>
                <a:cubicBezTo>
                  <a:pt x="1474650" y="227013"/>
                  <a:pt x="1347140" y="245792"/>
                  <a:pt x="1504335" y="226142"/>
                </a:cubicBezTo>
                <a:cubicBezTo>
                  <a:pt x="1632862" y="210076"/>
                  <a:pt x="1519315" y="223644"/>
                  <a:pt x="1622322" y="206477"/>
                </a:cubicBezTo>
                <a:cubicBezTo>
                  <a:pt x="1645182" y="202667"/>
                  <a:pt x="1668347" y="200791"/>
                  <a:pt x="1691148" y="196645"/>
                </a:cubicBezTo>
                <a:cubicBezTo>
                  <a:pt x="1758593" y="184383"/>
                  <a:pt x="1703805" y="191023"/>
                  <a:pt x="1759974" y="176980"/>
                </a:cubicBezTo>
                <a:cubicBezTo>
                  <a:pt x="1787455" y="170110"/>
                  <a:pt x="1841834" y="161698"/>
                  <a:pt x="1868129" y="157316"/>
                </a:cubicBezTo>
                <a:cubicBezTo>
                  <a:pt x="1967237" y="124280"/>
                  <a:pt x="1813520" y="174681"/>
                  <a:pt x="1936954" y="137651"/>
                </a:cubicBezTo>
                <a:cubicBezTo>
                  <a:pt x="1956808" y="131695"/>
                  <a:pt x="1975622" y="122052"/>
                  <a:pt x="1995948" y="117987"/>
                </a:cubicBezTo>
                <a:lnTo>
                  <a:pt x="2143432" y="88490"/>
                </a:lnTo>
                <a:cubicBezTo>
                  <a:pt x="2159819" y="85213"/>
                  <a:pt x="2176380" y="82711"/>
                  <a:pt x="2192593" y="78658"/>
                </a:cubicBezTo>
                <a:cubicBezTo>
                  <a:pt x="2211337" y="73972"/>
                  <a:pt x="2291823" y="52524"/>
                  <a:pt x="2320413" y="49161"/>
                </a:cubicBezTo>
                <a:cubicBezTo>
                  <a:pt x="2359608" y="44550"/>
                  <a:pt x="2399071" y="42606"/>
                  <a:pt x="2438400" y="39329"/>
                </a:cubicBezTo>
                <a:cubicBezTo>
                  <a:pt x="2466625" y="32272"/>
                  <a:pt x="2512787" y="21799"/>
                  <a:pt x="2536722" y="9832"/>
                </a:cubicBezTo>
                <a:lnTo>
                  <a:pt x="2556387"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555CD147-9423-45AB-A161-0E84E83BB15C}"/>
              </a:ext>
            </a:extLst>
          </p:cNvPr>
          <p:cNvSpPr/>
          <p:nvPr/>
        </p:nvSpPr>
        <p:spPr>
          <a:xfrm>
            <a:off x="5604387" y="2989006"/>
            <a:ext cx="2635045" cy="2320413"/>
          </a:xfrm>
          <a:custGeom>
            <a:avLst/>
            <a:gdLst>
              <a:gd name="connsiteX0" fmla="*/ 0 w 2635045"/>
              <a:gd name="connsiteY0" fmla="*/ 0 h 2320413"/>
              <a:gd name="connsiteX1" fmla="*/ 9832 w 2635045"/>
              <a:gd name="connsiteY1" fmla="*/ 108155 h 2320413"/>
              <a:gd name="connsiteX2" fmla="*/ 19665 w 2635045"/>
              <a:gd name="connsiteY2" fmla="*/ 157317 h 2320413"/>
              <a:gd name="connsiteX3" fmla="*/ 29497 w 2635045"/>
              <a:gd name="connsiteY3" fmla="*/ 245807 h 2320413"/>
              <a:gd name="connsiteX4" fmla="*/ 49161 w 2635045"/>
              <a:gd name="connsiteY4" fmla="*/ 530942 h 2320413"/>
              <a:gd name="connsiteX5" fmla="*/ 58994 w 2635045"/>
              <a:gd name="connsiteY5" fmla="*/ 570271 h 2320413"/>
              <a:gd name="connsiteX6" fmla="*/ 68826 w 2635045"/>
              <a:gd name="connsiteY6" fmla="*/ 639097 h 2320413"/>
              <a:gd name="connsiteX7" fmla="*/ 78658 w 2635045"/>
              <a:gd name="connsiteY7" fmla="*/ 816078 h 2320413"/>
              <a:gd name="connsiteX8" fmla="*/ 88490 w 2635045"/>
              <a:gd name="connsiteY8" fmla="*/ 865239 h 2320413"/>
              <a:gd name="connsiteX9" fmla="*/ 98323 w 2635045"/>
              <a:gd name="connsiteY9" fmla="*/ 1002891 h 2320413"/>
              <a:gd name="connsiteX10" fmla="*/ 147484 w 2635045"/>
              <a:gd name="connsiteY10" fmla="*/ 1042220 h 2320413"/>
              <a:gd name="connsiteX11" fmla="*/ 157316 w 2635045"/>
              <a:gd name="connsiteY11" fmla="*/ 1071717 h 2320413"/>
              <a:gd name="connsiteX12" fmla="*/ 186813 w 2635045"/>
              <a:gd name="connsiteY12" fmla="*/ 1091381 h 2320413"/>
              <a:gd name="connsiteX13" fmla="*/ 206478 w 2635045"/>
              <a:gd name="connsiteY13" fmla="*/ 1150375 h 2320413"/>
              <a:gd name="connsiteX14" fmla="*/ 245807 w 2635045"/>
              <a:gd name="connsiteY14" fmla="*/ 1209368 h 2320413"/>
              <a:gd name="connsiteX15" fmla="*/ 255639 w 2635045"/>
              <a:gd name="connsiteY15" fmla="*/ 1258529 h 2320413"/>
              <a:gd name="connsiteX16" fmla="*/ 285136 w 2635045"/>
              <a:gd name="connsiteY16" fmla="*/ 1366684 h 2320413"/>
              <a:gd name="connsiteX17" fmla="*/ 294968 w 2635045"/>
              <a:gd name="connsiteY17" fmla="*/ 1425678 h 2320413"/>
              <a:gd name="connsiteX18" fmla="*/ 314632 w 2635045"/>
              <a:gd name="connsiteY18" fmla="*/ 1494504 h 2320413"/>
              <a:gd name="connsiteX19" fmla="*/ 334297 w 2635045"/>
              <a:gd name="connsiteY19" fmla="*/ 1641988 h 2320413"/>
              <a:gd name="connsiteX20" fmla="*/ 344129 w 2635045"/>
              <a:gd name="connsiteY20" fmla="*/ 1681317 h 2320413"/>
              <a:gd name="connsiteX21" fmla="*/ 363794 w 2635045"/>
              <a:gd name="connsiteY21" fmla="*/ 1740310 h 2320413"/>
              <a:gd name="connsiteX22" fmla="*/ 383458 w 2635045"/>
              <a:gd name="connsiteY22" fmla="*/ 1828800 h 2320413"/>
              <a:gd name="connsiteX23" fmla="*/ 403123 w 2635045"/>
              <a:gd name="connsiteY23" fmla="*/ 1887794 h 2320413"/>
              <a:gd name="connsiteX24" fmla="*/ 412955 w 2635045"/>
              <a:gd name="connsiteY24" fmla="*/ 1927123 h 2320413"/>
              <a:gd name="connsiteX25" fmla="*/ 432619 w 2635045"/>
              <a:gd name="connsiteY25" fmla="*/ 1986117 h 2320413"/>
              <a:gd name="connsiteX26" fmla="*/ 481781 w 2635045"/>
              <a:gd name="connsiteY26" fmla="*/ 2074607 h 2320413"/>
              <a:gd name="connsiteX27" fmla="*/ 511278 w 2635045"/>
              <a:gd name="connsiteY27" fmla="*/ 2094271 h 2320413"/>
              <a:gd name="connsiteX28" fmla="*/ 589936 w 2635045"/>
              <a:gd name="connsiteY28" fmla="*/ 2113936 h 2320413"/>
              <a:gd name="connsiteX29" fmla="*/ 698090 w 2635045"/>
              <a:gd name="connsiteY29" fmla="*/ 2133600 h 2320413"/>
              <a:gd name="connsiteX30" fmla="*/ 816078 w 2635045"/>
              <a:gd name="connsiteY30" fmla="*/ 2123768 h 2320413"/>
              <a:gd name="connsiteX31" fmla="*/ 875071 w 2635045"/>
              <a:gd name="connsiteY31" fmla="*/ 2104104 h 2320413"/>
              <a:gd name="connsiteX32" fmla="*/ 914400 w 2635045"/>
              <a:gd name="connsiteY32" fmla="*/ 2094271 h 2320413"/>
              <a:gd name="connsiteX33" fmla="*/ 943897 w 2635045"/>
              <a:gd name="connsiteY33" fmla="*/ 2084439 h 2320413"/>
              <a:gd name="connsiteX34" fmla="*/ 993058 w 2635045"/>
              <a:gd name="connsiteY34" fmla="*/ 2074607 h 2320413"/>
              <a:gd name="connsiteX35" fmla="*/ 1022555 w 2635045"/>
              <a:gd name="connsiteY35" fmla="*/ 2064775 h 2320413"/>
              <a:gd name="connsiteX36" fmla="*/ 1248697 w 2635045"/>
              <a:gd name="connsiteY36" fmla="*/ 2045110 h 2320413"/>
              <a:gd name="connsiteX37" fmla="*/ 1347019 w 2635045"/>
              <a:gd name="connsiteY37" fmla="*/ 2015613 h 2320413"/>
              <a:gd name="connsiteX38" fmla="*/ 1415845 w 2635045"/>
              <a:gd name="connsiteY38" fmla="*/ 2025446 h 2320413"/>
              <a:gd name="connsiteX39" fmla="*/ 1445342 w 2635045"/>
              <a:gd name="connsiteY39" fmla="*/ 2045110 h 2320413"/>
              <a:gd name="connsiteX40" fmla="*/ 1484671 w 2635045"/>
              <a:gd name="connsiteY40" fmla="*/ 2064775 h 2320413"/>
              <a:gd name="connsiteX41" fmla="*/ 1563329 w 2635045"/>
              <a:gd name="connsiteY41" fmla="*/ 2084439 h 2320413"/>
              <a:gd name="connsiteX42" fmla="*/ 1769807 w 2635045"/>
              <a:gd name="connsiteY42" fmla="*/ 2153265 h 2320413"/>
              <a:gd name="connsiteX43" fmla="*/ 1917290 w 2635045"/>
              <a:gd name="connsiteY43" fmla="*/ 2202426 h 2320413"/>
              <a:gd name="connsiteX44" fmla="*/ 1976284 w 2635045"/>
              <a:gd name="connsiteY44" fmla="*/ 2222091 h 2320413"/>
              <a:gd name="connsiteX45" fmla="*/ 2005781 w 2635045"/>
              <a:gd name="connsiteY45" fmla="*/ 2231923 h 2320413"/>
              <a:gd name="connsiteX46" fmla="*/ 2084439 w 2635045"/>
              <a:gd name="connsiteY46" fmla="*/ 2261420 h 2320413"/>
              <a:gd name="connsiteX47" fmla="*/ 2212258 w 2635045"/>
              <a:gd name="connsiteY47" fmla="*/ 2290917 h 2320413"/>
              <a:gd name="connsiteX48" fmla="*/ 2320413 w 2635045"/>
              <a:gd name="connsiteY48" fmla="*/ 2310581 h 2320413"/>
              <a:gd name="connsiteX49" fmla="*/ 2349910 w 2635045"/>
              <a:gd name="connsiteY49" fmla="*/ 2320413 h 2320413"/>
              <a:gd name="connsiteX50" fmla="*/ 2566219 w 2635045"/>
              <a:gd name="connsiteY50" fmla="*/ 2300749 h 2320413"/>
              <a:gd name="connsiteX51" fmla="*/ 2635045 w 2635045"/>
              <a:gd name="connsiteY51" fmla="*/ 2261420 h 232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635045" h="2320413">
                <a:moveTo>
                  <a:pt x="0" y="0"/>
                </a:moveTo>
                <a:cubicBezTo>
                  <a:pt x="3277" y="36052"/>
                  <a:pt x="5342" y="72234"/>
                  <a:pt x="9832" y="108155"/>
                </a:cubicBezTo>
                <a:cubicBezTo>
                  <a:pt x="11905" y="124738"/>
                  <a:pt x="17302" y="140773"/>
                  <a:pt x="19665" y="157317"/>
                </a:cubicBezTo>
                <a:cubicBezTo>
                  <a:pt x="23862" y="186697"/>
                  <a:pt x="26220" y="216310"/>
                  <a:pt x="29497" y="245807"/>
                </a:cubicBezTo>
                <a:cubicBezTo>
                  <a:pt x="33077" y="310250"/>
                  <a:pt x="39040" y="455040"/>
                  <a:pt x="49161" y="530942"/>
                </a:cubicBezTo>
                <a:cubicBezTo>
                  <a:pt x="50947" y="544337"/>
                  <a:pt x="56577" y="556976"/>
                  <a:pt x="58994" y="570271"/>
                </a:cubicBezTo>
                <a:cubicBezTo>
                  <a:pt x="63140" y="593072"/>
                  <a:pt x="65549" y="616155"/>
                  <a:pt x="68826" y="639097"/>
                </a:cubicBezTo>
                <a:cubicBezTo>
                  <a:pt x="72103" y="698091"/>
                  <a:pt x="73540" y="757215"/>
                  <a:pt x="78658" y="816078"/>
                </a:cubicBezTo>
                <a:cubicBezTo>
                  <a:pt x="80106" y="832727"/>
                  <a:pt x="86741" y="848619"/>
                  <a:pt x="88490" y="865239"/>
                </a:cubicBezTo>
                <a:cubicBezTo>
                  <a:pt x="93306" y="910987"/>
                  <a:pt x="90329" y="957590"/>
                  <a:pt x="98323" y="1002891"/>
                </a:cubicBezTo>
                <a:cubicBezTo>
                  <a:pt x="103882" y="1034394"/>
                  <a:pt x="124189" y="1034455"/>
                  <a:pt x="147484" y="1042220"/>
                </a:cubicBezTo>
                <a:cubicBezTo>
                  <a:pt x="150761" y="1052052"/>
                  <a:pt x="150842" y="1063624"/>
                  <a:pt x="157316" y="1071717"/>
                </a:cubicBezTo>
                <a:cubicBezTo>
                  <a:pt x="164698" y="1080944"/>
                  <a:pt x="180550" y="1081360"/>
                  <a:pt x="186813" y="1091381"/>
                </a:cubicBezTo>
                <a:cubicBezTo>
                  <a:pt x="197799" y="1108959"/>
                  <a:pt x="194980" y="1133128"/>
                  <a:pt x="206478" y="1150375"/>
                </a:cubicBezTo>
                <a:lnTo>
                  <a:pt x="245807" y="1209368"/>
                </a:lnTo>
                <a:cubicBezTo>
                  <a:pt x="249084" y="1225755"/>
                  <a:pt x="251586" y="1242316"/>
                  <a:pt x="255639" y="1258529"/>
                </a:cubicBezTo>
                <a:cubicBezTo>
                  <a:pt x="274700" y="1334774"/>
                  <a:pt x="261177" y="1222927"/>
                  <a:pt x="285136" y="1366684"/>
                </a:cubicBezTo>
                <a:cubicBezTo>
                  <a:pt x="288413" y="1386349"/>
                  <a:pt x="290643" y="1406217"/>
                  <a:pt x="294968" y="1425678"/>
                </a:cubicBezTo>
                <a:cubicBezTo>
                  <a:pt x="310556" y="1495825"/>
                  <a:pt x="300353" y="1408835"/>
                  <a:pt x="314632" y="1494504"/>
                </a:cubicBezTo>
                <a:cubicBezTo>
                  <a:pt x="331748" y="1597197"/>
                  <a:pt x="316862" y="1546093"/>
                  <a:pt x="334297" y="1641988"/>
                </a:cubicBezTo>
                <a:cubicBezTo>
                  <a:pt x="336714" y="1655283"/>
                  <a:pt x="340246" y="1668374"/>
                  <a:pt x="344129" y="1681317"/>
                </a:cubicBezTo>
                <a:cubicBezTo>
                  <a:pt x="350085" y="1701171"/>
                  <a:pt x="359729" y="1719984"/>
                  <a:pt x="363794" y="1740310"/>
                </a:cubicBezTo>
                <a:cubicBezTo>
                  <a:pt x="369407" y="1768375"/>
                  <a:pt x="375128" y="1801032"/>
                  <a:pt x="383458" y="1828800"/>
                </a:cubicBezTo>
                <a:cubicBezTo>
                  <a:pt x="389414" y="1848654"/>
                  <a:pt x="398096" y="1867684"/>
                  <a:pt x="403123" y="1887794"/>
                </a:cubicBezTo>
                <a:cubicBezTo>
                  <a:pt x="406400" y="1900904"/>
                  <a:pt x="409072" y="1914180"/>
                  <a:pt x="412955" y="1927123"/>
                </a:cubicBezTo>
                <a:cubicBezTo>
                  <a:pt x="418911" y="1946977"/>
                  <a:pt x="426064" y="1966452"/>
                  <a:pt x="432619" y="1986117"/>
                </a:cubicBezTo>
                <a:cubicBezTo>
                  <a:pt x="442864" y="2016852"/>
                  <a:pt x="452808" y="2055292"/>
                  <a:pt x="481781" y="2074607"/>
                </a:cubicBezTo>
                <a:cubicBezTo>
                  <a:pt x="491613" y="2081162"/>
                  <a:pt x="500173" y="2090233"/>
                  <a:pt x="511278" y="2094271"/>
                </a:cubicBezTo>
                <a:cubicBezTo>
                  <a:pt x="536677" y="2103507"/>
                  <a:pt x="563717" y="2107381"/>
                  <a:pt x="589936" y="2113936"/>
                </a:cubicBezTo>
                <a:cubicBezTo>
                  <a:pt x="651743" y="2129388"/>
                  <a:pt x="615896" y="2121858"/>
                  <a:pt x="698090" y="2133600"/>
                </a:cubicBezTo>
                <a:cubicBezTo>
                  <a:pt x="737419" y="2130323"/>
                  <a:pt x="777149" y="2130256"/>
                  <a:pt x="816078" y="2123768"/>
                </a:cubicBezTo>
                <a:cubicBezTo>
                  <a:pt x="836524" y="2120360"/>
                  <a:pt x="854962" y="2109132"/>
                  <a:pt x="875071" y="2104104"/>
                </a:cubicBezTo>
                <a:cubicBezTo>
                  <a:pt x="888181" y="2100826"/>
                  <a:pt x="901407" y="2097983"/>
                  <a:pt x="914400" y="2094271"/>
                </a:cubicBezTo>
                <a:cubicBezTo>
                  <a:pt x="924365" y="2091424"/>
                  <a:pt x="933842" y="2086953"/>
                  <a:pt x="943897" y="2084439"/>
                </a:cubicBezTo>
                <a:cubicBezTo>
                  <a:pt x="960110" y="2080386"/>
                  <a:pt x="976845" y="2078660"/>
                  <a:pt x="993058" y="2074607"/>
                </a:cubicBezTo>
                <a:cubicBezTo>
                  <a:pt x="1003113" y="2072093"/>
                  <a:pt x="1012358" y="2066629"/>
                  <a:pt x="1022555" y="2064775"/>
                </a:cubicBezTo>
                <a:cubicBezTo>
                  <a:pt x="1087177" y="2053025"/>
                  <a:pt x="1192183" y="2048878"/>
                  <a:pt x="1248697" y="2045110"/>
                </a:cubicBezTo>
                <a:cubicBezTo>
                  <a:pt x="1320510" y="2021173"/>
                  <a:pt x="1287581" y="2030474"/>
                  <a:pt x="1347019" y="2015613"/>
                </a:cubicBezTo>
                <a:cubicBezTo>
                  <a:pt x="1369961" y="2018891"/>
                  <a:pt x="1393647" y="2018787"/>
                  <a:pt x="1415845" y="2025446"/>
                </a:cubicBezTo>
                <a:cubicBezTo>
                  <a:pt x="1427164" y="2028842"/>
                  <a:pt x="1435082" y="2039247"/>
                  <a:pt x="1445342" y="2045110"/>
                </a:cubicBezTo>
                <a:cubicBezTo>
                  <a:pt x="1458068" y="2052382"/>
                  <a:pt x="1470766" y="2060140"/>
                  <a:pt x="1484671" y="2064775"/>
                </a:cubicBezTo>
                <a:cubicBezTo>
                  <a:pt x="1510310" y="2073321"/>
                  <a:pt x="1537690" y="2075892"/>
                  <a:pt x="1563329" y="2084439"/>
                </a:cubicBezTo>
                <a:lnTo>
                  <a:pt x="1769807" y="2153265"/>
                </a:lnTo>
                <a:lnTo>
                  <a:pt x="1917290" y="2202426"/>
                </a:lnTo>
                <a:lnTo>
                  <a:pt x="1976284" y="2222091"/>
                </a:lnTo>
                <a:lnTo>
                  <a:pt x="2005781" y="2231923"/>
                </a:lnTo>
                <a:cubicBezTo>
                  <a:pt x="2057113" y="2266145"/>
                  <a:pt x="2012476" y="2241794"/>
                  <a:pt x="2084439" y="2261420"/>
                </a:cubicBezTo>
                <a:cubicBezTo>
                  <a:pt x="2203212" y="2293812"/>
                  <a:pt x="2080657" y="2272115"/>
                  <a:pt x="2212258" y="2290917"/>
                </a:cubicBezTo>
                <a:cubicBezTo>
                  <a:pt x="2279905" y="2313465"/>
                  <a:pt x="2198117" y="2288346"/>
                  <a:pt x="2320413" y="2310581"/>
                </a:cubicBezTo>
                <a:cubicBezTo>
                  <a:pt x="2330610" y="2312435"/>
                  <a:pt x="2340078" y="2317136"/>
                  <a:pt x="2349910" y="2320413"/>
                </a:cubicBezTo>
                <a:cubicBezTo>
                  <a:pt x="2415765" y="2316539"/>
                  <a:pt x="2497654" y="2319449"/>
                  <a:pt x="2566219" y="2300749"/>
                </a:cubicBezTo>
                <a:cubicBezTo>
                  <a:pt x="2629851" y="2283395"/>
                  <a:pt x="2616761" y="2297988"/>
                  <a:pt x="2635045" y="22614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A0A7408-D14B-4E7D-BAA1-EE3B6FB6E7EF}"/>
              </a:ext>
            </a:extLst>
          </p:cNvPr>
          <p:cNvSpPr/>
          <p:nvPr/>
        </p:nvSpPr>
        <p:spPr>
          <a:xfrm>
            <a:off x="8318090" y="2723535"/>
            <a:ext cx="2448550" cy="2605549"/>
          </a:xfrm>
          <a:custGeom>
            <a:avLst/>
            <a:gdLst>
              <a:gd name="connsiteX0" fmla="*/ 0 w 2448550"/>
              <a:gd name="connsiteY0" fmla="*/ 2566220 h 2605549"/>
              <a:gd name="connsiteX1" fmla="*/ 58994 w 2448550"/>
              <a:gd name="connsiteY1" fmla="*/ 2585884 h 2605549"/>
              <a:gd name="connsiteX2" fmla="*/ 167149 w 2448550"/>
              <a:gd name="connsiteY2" fmla="*/ 2605549 h 2605549"/>
              <a:gd name="connsiteX3" fmla="*/ 373626 w 2448550"/>
              <a:gd name="connsiteY3" fmla="*/ 2585884 h 2605549"/>
              <a:gd name="connsiteX4" fmla="*/ 403123 w 2448550"/>
              <a:gd name="connsiteY4" fmla="*/ 2576052 h 2605549"/>
              <a:gd name="connsiteX5" fmla="*/ 550607 w 2448550"/>
              <a:gd name="connsiteY5" fmla="*/ 2556388 h 2605549"/>
              <a:gd name="connsiteX6" fmla="*/ 609600 w 2448550"/>
              <a:gd name="connsiteY6" fmla="*/ 2546555 h 2605549"/>
              <a:gd name="connsiteX7" fmla="*/ 639097 w 2448550"/>
              <a:gd name="connsiteY7" fmla="*/ 2536723 h 2605549"/>
              <a:gd name="connsiteX8" fmla="*/ 1120878 w 2448550"/>
              <a:gd name="connsiteY8" fmla="*/ 2526891 h 2605549"/>
              <a:gd name="connsiteX9" fmla="*/ 1160207 w 2448550"/>
              <a:gd name="connsiteY9" fmla="*/ 2517059 h 2605549"/>
              <a:gd name="connsiteX10" fmla="*/ 1209368 w 2448550"/>
              <a:gd name="connsiteY10" fmla="*/ 2507226 h 2605549"/>
              <a:gd name="connsiteX11" fmla="*/ 1248697 w 2448550"/>
              <a:gd name="connsiteY11" fmla="*/ 2487562 h 2605549"/>
              <a:gd name="connsiteX12" fmla="*/ 1297858 w 2448550"/>
              <a:gd name="connsiteY12" fmla="*/ 2477730 h 2605549"/>
              <a:gd name="connsiteX13" fmla="*/ 1356852 w 2448550"/>
              <a:gd name="connsiteY13" fmla="*/ 2458065 h 2605549"/>
              <a:gd name="connsiteX14" fmla="*/ 1386349 w 2448550"/>
              <a:gd name="connsiteY14" fmla="*/ 2448233 h 2605549"/>
              <a:gd name="connsiteX15" fmla="*/ 1425678 w 2448550"/>
              <a:gd name="connsiteY15" fmla="*/ 2438400 h 2605549"/>
              <a:gd name="connsiteX16" fmla="*/ 1514168 w 2448550"/>
              <a:gd name="connsiteY16" fmla="*/ 2428568 h 2605549"/>
              <a:gd name="connsiteX17" fmla="*/ 1582994 w 2448550"/>
              <a:gd name="connsiteY17" fmla="*/ 2418736 h 2605549"/>
              <a:gd name="connsiteX18" fmla="*/ 1612491 w 2448550"/>
              <a:gd name="connsiteY18" fmla="*/ 2408904 h 2605549"/>
              <a:gd name="connsiteX19" fmla="*/ 1681316 w 2448550"/>
              <a:gd name="connsiteY19" fmla="*/ 2389239 h 2605549"/>
              <a:gd name="connsiteX20" fmla="*/ 1750142 w 2448550"/>
              <a:gd name="connsiteY20" fmla="*/ 2359742 h 2605549"/>
              <a:gd name="connsiteX21" fmla="*/ 1818968 w 2448550"/>
              <a:gd name="connsiteY21" fmla="*/ 2310581 h 2605549"/>
              <a:gd name="connsiteX22" fmla="*/ 1858297 w 2448550"/>
              <a:gd name="connsiteY22" fmla="*/ 2300749 h 2605549"/>
              <a:gd name="connsiteX23" fmla="*/ 1946787 w 2448550"/>
              <a:gd name="connsiteY23" fmla="*/ 2251588 h 2605549"/>
              <a:gd name="connsiteX24" fmla="*/ 1976284 w 2448550"/>
              <a:gd name="connsiteY24" fmla="*/ 2231923 h 2605549"/>
              <a:gd name="connsiteX25" fmla="*/ 2015613 w 2448550"/>
              <a:gd name="connsiteY25" fmla="*/ 2212259 h 2605549"/>
              <a:gd name="connsiteX26" fmla="*/ 2074607 w 2448550"/>
              <a:gd name="connsiteY26" fmla="*/ 2153265 h 2605549"/>
              <a:gd name="connsiteX27" fmla="*/ 2104104 w 2448550"/>
              <a:gd name="connsiteY27" fmla="*/ 2133600 h 2605549"/>
              <a:gd name="connsiteX28" fmla="*/ 2123768 w 2448550"/>
              <a:gd name="connsiteY28" fmla="*/ 2104104 h 2605549"/>
              <a:gd name="connsiteX29" fmla="*/ 2153265 w 2448550"/>
              <a:gd name="connsiteY29" fmla="*/ 2084439 h 2605549"/>
              <a:gd name="connsiteX30" fmla="*/ 2163097 w 2448550"/>
              <a:gd name="connsiteY30" fmla="*/ 2054942 h 2605549"/>
              <a:gd name="connsiteX31" fmla="*/ 2251587 w 2448550"/>
              <a:gd name="connsiteY31" fmla="*/ 1936955 h 2605549"/>
              <a:gd name="connsiteX32" fmla="*/ 2290916 w 2448550"/>
              <a:gd name="connsiteY32" fmla="*/ 1877962 h 2605549"/>
              <a:gd name="connsiteX33" fmla="*/ 2310581 w 2448550"/>
              <a:gd name="connsiteY33" fmla="*/ 1848465 h 2605549"/>
              <a:gd name="connsiteX34" fmla="*/ 2330245 w 2448550"/>
              <a:gd name="connsiteY34" fmla="*/ 1789471 h 2605549"/>
              <a:gd name="connsiteX35" fmla="*/ 2340078 w 2448550"/>
              <a:gd name="connsiteY35" fmla="*/ 1759975 h 2605549"/>
              <a:gd name="connsiteX36" fmla="*/ 2359742 w 2448550"/>
              <a:gd name="connsiteY36" fmla="*/ 1691149 h 2605549"/>
              <a:gd name="connsiteX37" fmla="*/ 2379407 w 2448550"/>
              <a:gd name="connsiteY37" fmla="*/ 1651820 h 2605549"/>
              <a:gd name="connsiteX38" fmla="*/ 2399071 w 2448550"/>
              <a:gd name="connsiteY38" fmla="*/ 1592826 h 2605549"/>
              <a:gd name="connsiteX39" fmla="*/ 2408904 w 2448550"/>
              <a:gd name="connsiteY39" fmla="*/ 1563330 h 2605549"/>
              <a:gd name="connsiteX40" fmla="*/ 2418736 w 2448550"/>
              <a:gd name="connsiteY40" fmla="*/ 1533833 h 2605549"/>
              <a:gd name="connsiteX41" fmla="*/ 2428568 w 2448550"/>
              <a:gd name="connsiteY41" fmla="*/ 1504336 h 2605549"/>
              <a:gd name="connsiteX42" fmla="*/ 2448233 w 2448550"/>
              <a:gd name="connsiteY42" fmla="*/ 1356852 h 2605549"/>
              <a:gd name="connsiteX43" fmla="*/ 2428568 w 2448550"/>
              <a:gd name="connsiteY43" fmla="*/ 1012723 h 2605549"/>
              <a:gd name="connsiteX44" fmla="*/ 2408904 w 2448550"/>
              <a:gd name="connsiteY44" fmla="*/ 953730 h 2605549"/>
              <a:gd name="connsiteX45" fmla="*/ 2399071 w 2448550"/>
              <a:gd name="connsiteY45" fmla="*/ 924233 h 2605549"/>
              <a:gd name="connsiteX46" fmla="*/ 2359742 w 2448550"/>
              <a:gd name="connsiteY46" fmla="*/ 865239 h 2605549"/>
              <a:gd name="connsiteX47" fmla="*/ 2320413 w 2448550"/>
              <a:gd name="connsiteY47" fmla="*/ 806246 h 2605549"/>
              <a:gd name="connsiteX48" fmla="*/ 2290916 w 2448550"/>
              <a:gd name="connsiteY48" fmla="*/ 786581 h 2605549"/>
              <a:gd name="connsiteX49" fmla="*/ 2251587 w 2448550"/>
              <a:gd name="connsiteY49" fmla="*/ 727588 h 2605549"/>
              <a:gd name="connsiteX50" fmla="*/ 2212258 w 2448550"/>
              <a:gd name="connsiteY50" fmla="*/ 668594 h 2605549"/>
              <a:gd name="connsiteX51" fmla="*/ 2153265 w 2448550"/>
              <a:gd name="connsiteY51" fmla="*/ 609600 h 2605549"/>
              <a:gd name="connsiteX52" fmla="*/ 2123768 w 2448550"/>
              <a:gd name="connsiteY52" fmla="*/ 589936 h 2605549"/>
              <a:gd name="connsiteX53" fmla="*/ 2094271 w 2448550"/>
              <a:gd name="connsiteY53" fmla="*/ 560439 h 2605549"/>
              <a:gd name="connsiteX54" fmla="*/ 2045110 w 2448550"/>
              <a:gd name="connsiteY54" fmla="*/ 530942 h 2605549"/>
              <a:gd name="connsiteX55" fmla="*/ 1976284 w 2448550"/>
              <a:gd name="connsiteY55" fmla="*/ 491613 h 2605549"/>
              <a:gd name="connsiteX56" fmla="*/ 1946787 w 2448550"/>
              <a:gd name="connsiteY56" fmla="*/ 471949 h 2605549"/>
              <a:gd name="connsiteX57" fmla="*/ 1838633 w 2448550"/>
              <a:gd name="connsiteY57" fmla="*/ 393291 h 2605549"/>
              <a:gd name="connsiteX58" fmla="*/ 1799304 w 2448550"/>
              <a:gd name="connsiteY58" fmla="*/ 373626 h 2605549"/>
              <a:gd name="connsiteX59" fmla="*/ 1769807 w 2448550"/>
              <a:gd name="connsiteY59" fmla="*/ 353962 h 2605549"/>
              <a:gd name="connsiteX60" fmla="*/ 1710813 w 2448550"/>
              <a:gd name="connsiteY60" fmla="*/ 334297 h 2605549"/>
              <a:gd name="connsiteX61" fmla="*/ 1681316 w 2448550"/>
              <a:gd name="connsiteY61" fmla="*/ 324465 h 2605549"/>
              <a:gd name="connsiteX62" fmla="*/ 1651820 w 2448550"/>
              <a:gd name="connsiteY62" fmla="*/ 314633 h 2605549"/>
              <a:gd name="connsiteX63" fmla="*/ 1612491 w 2448550"/>
              <a:gd name="connsiteY63" fmla="*/ 304800 h 2605549"/>
              <a:gd name="connsiteX64" fmla="*/ 1573162 w 2448550"/>
              <a:gd name="connsiteY64" fmla="*/ 285136 h 2605549"/>
              <a:gd name="connsiteX65" fmla="*/ 1543665 w 2448550"/>
              <a:gd name="connsiteY65" fmla="*/ 275304 h 2605549"/>
              <a:gd name="connsiteX66" fmla="*/ 1465007 w 2448550"/>
              <a:gd name="connsiteY66" fmla="*/ 235975 h 2605549"/>
              <a:gd name="connsiteX67" fmla="*/ 1396181 w 2448550"/>
              <a:gd name="connsiteY67" fmla="*/ 216310 h 2605549"/>
              <a:gd name="connsiteX68" fmla="*/ 1366684 w 2448550"/>
              <a:gd name="connsiteY68" fmla="*/ 196646 h 2605549"/>
              <a:gd name="connsiteX69" fmla="*/ 1337187 w 2448550"/>
              <a:gd name="connsiteY69" fmla="*/ 186813 h 2605549"/>
              <a:gd name="connsiteX70" fmla="*/ 1278194 w 2448550"/>
              <a:gd name="connsiteY70" fmla="*/ 157317 h 2605549"/>
              <a:gd name="connsiteX71" fmla="*/ 1248697 w 2448550"/>
              <a:gd name="connsiteY71" fmla="*/ 137652 h 2605549"/>
              <a:gd name="connsiteX72" fmla="*/ 1150375 w 2448550"/>
              <a:gd name="connsiteY72" fmla="*/ 108155 h 2605549"/>
              <a:gd name="connsiteX73" fmla="*/ 1071716 w 2448550"/>
              <a:gd name="connsiteY73" fmla="*/ 68826 h 2605549"/>
              <a:gd name="connsiteX74" fmla="*/ 1012723 w 2448550"/>
              <a:gd name="connsiteY74" fmla="*/ 49162 h 2605549"/>
              <a:gd name="connsiteX75" fmla="*/ 983226 w 2448550"/>
              <a:gd name="connsiteY75" fmla="*/ 29497 h 2605549"/>
              <a:gd name="connsiteX76" fmla="*/ 914400 w 2448550"/>
              <a:gd name="connsiteY76" fmla="*/ 9833 h 2605549"/>
              <a:gd name="connsiteX77" fmla="*/ 884904 w 2448550"/>
              <a:gd name="connsiteY77" fmla="*/ 0 h 260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448550" h="2605549">
                <a:moveTo>
                  <a:pt x="0" y="2566220"/>
                </a:moveTo>
                <a:cubicBezTo>
                  <a:pt x="19665" y="2572775"/>
                  <a:pt x="38726" y="2581541"/>
                  <a:pt x="58994" y="2585884"/>
                </a:cubicBezTo>
                <a:cubicBezTo>
                  <a:pt x="214643" y="2619238"/>
                  <a:pt x="86420" y="2578640"/>
                  <a:pt x="167149" y="2605549"/>
                </a:cubicBezTo>
                <a:cubicBezTo>
                  <a:pt x="215282" y="2601847"/>
                  <a:pt x="318130" y="2595974"/>
                  <a:pt x="373626" y="2585884"/>
                </a:cubicBezTo>
                <a:cubicBezTo>
                  <a:pt x="383823" y="2584030"/>
                  <a:pt x="392960" y="2578085"/>
                  <a:pt x="403123" y="2576052"/>
                </a:cubicBezTo>
                <a:cubicBezTo>
                  <a:pt x="430987" y="2570479"/>
                  <a:pt x="525481" y="2559978"/>
                  <a:pt x="550607" y="2556388"/>
                </a:cubicBezTo>
                <a:cubicBezTo>
                  <a:pt x="570342" y="2553569"/>
                  <a:pt x="590139" y="2550880"/>
                  <a:pt x="609600" y="2546555"/>
                </a:cubicBezTo>
                <a:cubicBezTo>
                  <a:pt x="619717" y="2544307"/>
                  <a:pt x="628741" y="2537121"/>
                  <a:pt x="639097" y="2536723"/>
                </a:cubicBezTo>
                <a:cubicBezTo>
                  <a:pt x="799605" y="2530550"/>
                  <a:pt x="960284" y="2530168"/>
                  <a:pt x="1120878" y="2526891"/>
                </a:cubicBezTo>
                <a:cubicBezTo>
                  <a:pt x="1133988" y="2523614"/>
                  <a:pt x="1147016" y="2519990"/>
                  <a:pt x="1160207" y="2517059"/>
                </a:cubicBezTo>
                <a:cubicBezTo>
                  <a:pt x="1176521" y="2513434"/>
                  <a:pt x="1193514" y="2512511"/>
                  <a:pt x="1209368" y="2507226"/>
                </a:cubicBezTo>
                <a:cubicBezTo>
                  <a:pt x="1223273" y="2502591"/>
                  <a:pt x="1234792" y="2492197"/>
                  <a:pt x="1248697" y="2487562"/>
                </a:cubicBezTo>
                <a:cubicBezTo>
                  <a:pt x="1264551" y="2482277"/>
                  <a:pt x="1281735" y="2482127"/>
                  <a:pt x="1297858" y="2477730"/>
                </a:cubicBezTo>
                <a:cubicBezTo>
                  <a:pt x="1317856" y="2472276"/>
                  <a:pt x="1337187" y="2464620"/>
                  <a:pt x="1356852" y="2458065"/>
                </a:cubicBezTo>
                <a:cubicBezTo>
                  <a:pt x="1366684" y="2454788"/>
                  <a:pt x="1376294" y="2450747"/>
                  <a:pt x="1386349" y="2448233"/>
                </a:cubicBezTo>
                <a:cubicBezTo>
                  <a:pt x="1399459" y="2444955"/>
                  <a:pt x="1412322" y="2440455"/>
                  <a:pt x="1425678" y="2438400"/>
                </a:cubicBezTo>
                <a:cubicBezTo>
                  <a:pt x="1455011" y="2433887"/>
                  <a:pt x="1484719" y="2432249"/>
                  <a:pt x="1514168" y="2428568"/>
                </a:cubicBezTo>
                <a:cubicBezTo>
                  <a:pt x="1537164" y="2425694"/>
                  <a:pt x="1560052" y="2422013"/>
                  <a:pt x="1582994" y="2418736"/>
                </a:cubicBezTo>
                <a:cubicBezTo>
                  <a:pt x="1592826" y="2415459"/>
                  <a:pt x="1602526" y="2411751"/>
                  <a:pt x="1612491" y="2408904"/>
                </a:cubicBezTo>
                <a:cubicBezTo>
                  <a:pt x="1627188" y="2404705"/>
                  <a:pt x="1665603" y="2397096"/>
                  <a:pt x="1681316" y="2389239"/>
                </a:cubicBezTo>
                <a:cubicBezTo>
                  <a:pt x="1749218" y="2355289"/>
                  <a:pt x="1668289" y="2380207"/>
                  <a:pt x="1750142" y="2359742"/>
                </a:cubicBezTo>
                <a:cubicBezTo>
                  <a:pt x="1754615" y="2356387"/>
                  <a:pt x="1807789" y="2315372"/>
                  <a:pt x="1818968" y="2310581"/>
                </a:cubicBezTo>
                <a:cubicBezTo>
                  <a:pt x="1831389" y="2305258"/>
                  <a:pt x="1845187" y="2304026"/>
                  <a:pt x="1858297" y="2300749"/>
                </a:cubicBezTo>
                <a:cubicBezTo>
                  <a:pt x="1925914" y="2255671"/>
                  <a:pt x="1894870" y="2268894"/>
                  <a:pt x="1946787" y="2251588"/>
                </a:cubicBezTo>
                <a:cubicBezTo>
                  <a:pt x="1956619" y="2245033"/>
                  <a:pt x="1966024" y="2237786"/>
                  <a:pt x="1976284" y="2231923"/>
                </a:cubicBezTo>
                <a:cubicBezTo>
                  <a:pt x="1989010" y="2224651"/>
                  <a:pt x="2004168" y="2221415"/>
                  <a:pt x="2015613" y="2212259"/>
                </a:cubicBezTo>
                <a:cubicBezTo>
                  <a:pt x="2037329" y="2194886"/>
                  <a:pt x="2054942" y="2172930"/>
                  <a:pt x="2074607" y="2153265"/>
                </a:cubicBezTo>
                <a:cubicBezTo>
                  <a:pt x="2082963" y="2144909"/>
                  <a:pt x="2094272" y="2140155"/>
                  <a:pt x="2104104" y="2133600"/>
                </a:cubicBezTo>
                <a:cubicBezTo>
                  <a:pt x="2110659" y="2123768"/>
                  <a:pt x="2115412" y="2112460"/>
                  <a:pt x="2123768" y="2104104"/>
                </a:cubicBezTo>
                <a:cubicBezTo>
                  <a:pt x="2132124" y="2095748"/>
                  <a:pt x="2145883" y="2093667"/>
                  <a:pt x="2153265" y="2084439"/>
                </a:cubicBezTo>
                <a:cubicBezTo>
                  <a:pt x="2159739" y="2076346"/>
                  <a:pt x="2157533" y="2063686"/>
                  <a:pt x="2163097" y="2054942"/>
                </a:cubicBezTo>
                <a:cubicBezTo>
                  <a:pt x="2231847" y="1946907"/>
                  <a:pt x="2202465" y="2010637"/>
                  <a:pt x="2251587" y="1936955"/>
                </a:cubicBezTo>
                <a:lnTo>
                  <a:pt x="2290916" y="1877962"/>
                </a:lnTo>
                <a:lnTo>
                  <a:pt x="2310581" y="1848465"/>
                </a:lnTo>
                <a:lnTo>
                  <a:pt x="2330245" y="1789471"/>
                </a:lnTo>
                <a:cubicBezTo>
                  <a:pt x="2333522" y="1779639"/>
                  <a:pt x="2337564" y="1770030"/>
                  <a:pt x="2340078" y="1759975"/>
                </a:cubicBezTo>
                <a:cubicBezTo>
                  <a:pt x="2345067" y="1740020"/>
                  <a:pt x="2351280" y="1710895"/>
                  <a:pt x="2359742" y="1691149"/>
                </a:cubicBezTo>
                <a:cubicBezTo>
                  <a:pt x="2365516" y="1677677"/>
                  <a:pt x="2373964" y="1665429"/>
                  <a:pt x="2379407" y="1651820"/>
                </a:cubicBezTo>
                <a:cubicBezTo>
                  <a:pt x="2387105" y="1632574"/>
                  <a:pt x="2392516" y="1612491"/>
                  <a:pt x="2399071" y="1592826"/>
                </a:cubicBezTo>
                <a:lnTo>
                  <a:pt x="2408904" y="1563330"/>
                </a:lnTo>
                <a:lnTo>
                  <a:pt x="2418736" y="1533833"/>
                </a:lnTo>
                <a:cubicBezTo>
                  <a:pt x="2422013" y="1524001"/>
                  <a:pt x="2426864" y="1514559"/>
                  <a:pt x="2428568" y="1504336"/>
                </a:cubicBezTo>
                <a:cubicBezTo>
                  <a:pt x="2443279" y="1416068"/>
                  <a:pt x="2436198" y="1465156"/>
                  <a:pt x="2448233" y="1356852"/>
                </a:cubicBezTo>
                <a:cubicBezTo>
                  <a:pt x="2446525" y="1305627"/>
                  <a:pt x="2456218" y="1114109"/>
                  <a:pt x="2428568" y="1012723"/>
                </a:cubicBezTo>
                <a:cubicBezTo>
                  <a:pt x="2423114" y="992725"/>
                  <a:pt x="2415459" y="973394"/>
                  <a:pt x="2408904" y="953730"/>
                </a:cubicBezTo>
                <a:cubicBezTo>
                  <a:pt x="2405626" y="943898"/>
                  <a:pt x="2404820" y="932857"/>
                  <a:pt x="2399071" y="924233"/>
                </a:cubicBezTo>
                <a:lnTo>
                  <a:pt x="2359742" y="865239"/>
                </a:lnTo>
                <a:cubicBezTo>
                  <a:pt x="2359740" y="865235"/>
                  <a:pt x="2320417" y="806249"/>
                  <a:pt x="2320413" y="806246"/>
                </a:cubicBezTo>
                <a:lnTo>
                  <a:pt x="2290916" y="786581"/>
                </a:lnTo>
                <a:cubicBezTo>
                  <a:pt x="2272112" y="730168"/>
                  <a:pt x="2294550" y="782826"/>
                  <a:pt x="2251587" y="727588"/>
                </a:cubicBezTo>
                <a:cubicBezTo>
                  <a:pt x="2237077" y="708933"/>
                  <a:pt x="2228970" y="685306"/>
                  <a:pt x="2212258" y="668594"/>
                </a:cubicBezTo>
                <a:cubicBezTo>
                  <a:pt x="2192594" y="648929"/>
                  <a:pt x="2176404" y="625026"/>
                  <a:pt x="2153265" y="609600"/>
                </a:cubicBezTo>
                <a:cubicBezTo>
                  <a:pt x="2143433" y="603045"/>
                  <a:pt x="2132846" y="597501"/>
                  <a:pt x="2123768" y="589936"/>
                </a:cubicBezTo>
                <a:cubicBezTo>
                  <a:pt x="2113086" y="581034"/>
                  <a:pt x="2105395" y="568782"/>
                  <a:pt x="2094271" y="560439"/>
                </a:cubicBezTo>
                <a:cubicBezTo>
                  <a:pt x="2078983" y="548973"/>
                  <a:pt x="2060398" y="542408"/>
                  <a:pt x="2045110" y="530942"/>
                </a:cubicBezTo>
                <a:cubicBezTo>
                  <a:pt x="1986533" y="487009"/>
                  <a:pt x="2048078" y="509563"/>
                  <a:pt x="1976284" y="491613"/>
                </a:cubicBezTo>
                <a:cubicBezTo>
                  <a:pt x="1966452" y="485058"/>
                  <a:pt x="1956344" y="478899"/>
                  <a:pt x="1946787" y="471949"/>
                </a:cubicBezTo>
                <a:cubicBezTo>
                  <a:pt x="1942036" y="468494"/>
                  <a:pt x="1865344" y="408554"/>
                  <a:pt x="1838633" y="393291"/>
                </a:cubicBezTo>
                <a:cubicBezTo>
                  <a:pt x="1825907" y="386019"/>
                  <a:pt x="1812030" y="380898"/>
                  <a:pt x="1799304" y="373626"/>
                </a:cubicBezTo>
                <a:cubicBezTo>
                  <a:pt x="1789044" y="367763"/>
                  <a:pt x="1780605" y="358761"/>
                  <a:pt x="1769807" y="353962"/>
                </a:cubicBezTo>
                <a:cubicBezTo>
                  <a:pt x="1750865" y="345543"/>
                  <a:pt x="1730478" y="340852"/>
                  <a:pt x="1710813" y="334297"/>
                </a:cubicBezTo>
                <a:lnTo>
                  <a:pt x="1681316" y="324465"/>
                </a:lnTo>
                <a:cubicBezTo>
                  <a:pt x="1671484" y="321188"/>
                  <a:pt x="1661874" y="317147"/>
                  <a:pt x="1651820" y="314633"/>
                </a:cubicBezTo>
                <a:cubicBezTo>
                  <a:pt x="1638710" y="311355"/>
                  <a:pt x="1625144" y="309545"/>
                  <a:pt x="1612491" y="304800"/>
                </a:cubicBezTo>
                <a:cubicBezTo>
                  <a:pt x="1598767" y="299654"/>
                  <a:pt x="1586634" y="290910"/>
                  <a:pt x="1573162" y="285136"/>
                </a:cubicBezTo>
                <a:cubicBezTo>
                  <a:pt x="1563636" y="281053"/>
                  <a:pt x="1553100" y="279593"/>
                  <a:pt x="1543665" y="275304"/>
                </a:cubicBezTo>
                <a:cubicBezTo>
                  <a:pt x="1516978" y="263174"/>
                  <a:pt x="1493446" y="243085"/>
                  <a:pt x="1465007" y="235975"/>
                </a:cubicBezTo>
                <a:cubicBezTo>
                  <a:pt x="1452410" y="232826"/>
                  <a:pt x="1410283" y="223361"/>
                  <a:pt x="1396181" y="216310"/>
                </a:cubicBezTo>
                <a:cubicBezTo>
                  <a:pt x="1385612" y="211025"/>
                  <a:pt x="1377253" y="201931"/>
                  <a:pt x="1366684" y="196646"/>
                </a:cubicBezTo>
                <a:cubicBezTo>
                  <a:pt x="1357414" y="192011"/>
                  <a:pt x="1346457" y="191448"/>
                  <a:pt x="1337187" y="186813"/>
                </a:cubicBezTo>
                <a:cubicBezTo>
                  <a:pt x="1260954" y="148696"/>
                  <a:pt x="1352330" y="182028"/>
                  <a:pt x="1278194" y="157317"/>
                </a:cubicBezTo>
                <a:cubicBezTo>
                  <a:pt x="1268362" y="150762"/>
                  <a:pt x="1259559" y="142307"/>
                  <a:pt x="1248697" y="137652"/>
                </a:cubicBezTo>
                <a:cubicBezTo>
                  <a:pt x="1149878" y="95301"/>
                  <a:pt x="1282595" y="174264"/>
                  <a:pt x="1150375" y="108155"/>
                </a:cubicBezTo>
                <a:cubicBezTo>
                  <a:pt x="1124155" y="95045"/>
                  <a:pt x="1099526" y="78096"/>
                  <a:pt x="1071716" y="68826"/>
                </a:cubicBezTo>
                <a:lnTo>
                  <a:pt x="1012723" y="49162"/>
                </a:lnTo>
                <a:cubicBezTo>
                  <a:pt x="1002891" y="42607"/>
                  <a:pt x="993795" y="34782"/>
                  <a:pt x="983226" y="29497"/>
                </a:cubicBezTo>
                <a:cubicBezTo>
                  <a:pt x="967510" y="21639"/>
                  <a:pt x="929101" y="14033"/>
                  <a:pt x="914400" y="9833"/>
                </a:cubicBezTo>
                <a:cubicBezTo>
                  <a:pt x="904435" y="6986"/>
                  <a:pt x="884904" y="0"/>
                  <a:pt x="884904"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Shape 1">
            <a:extLst>
              <a:ext uri="{FF2B5EF4-FFF2-40B4-BE49-F238E27FC236}">
                <a16:creationId xmlns:a16="http://schemas.microsoft.com/office/drawing/2014/main" id="{8788949A-5F62-4189-B51B-E27F7685E31F}"/>
              </a:ext>
            </a:extLst>
          </p:cNvPr>
          <p:cNvSpPr/>
          <p:nvPr/>
        </p:nvSpPr>
        <p:spPr>
          <a:xfrm>
            <a:off x="1392865" y="1265274"/>
            <a:ext cx="1382233" cy="2245807"/>
          </a:xfrm>
          <a:custGeom>
            <a:avLst/>
            <a:gdLst>
              <a:gd name="connsiteX0" fmla="*/ 797442 w 1382233"/>
              <a:gd name="connsiteY0" fmla="*/ 637954 h 2245807"/>
              <a:gd name="connsiteX1" fmla="*/ 723014 w 1382233"/>
              <a:gd name="connsiteY1" fmla="*/ 627321 h 2245807"/>
              <a:gd name="connsiteX2" fmla="*/ 691116 w 1382233"/>
              <a:gd name="connsiteY2" fmla="*/ 563526 h 2245807"/>
              <a:gd name="connsiteX3" fmla="*/ 659219 w 1382233"/>
              <a:gd name="connsiteY3" fmla="*/ 435935 h 2245807"/>
              <a:gd name="connsiteX4" fmla="*/ 616688 w 1382233"/>
              <a:gd name="connsiteY4" fmla="*/ 340242 h 2245807"/>
              <a:gd name="connsiteX5" fmla="*/ 606056 w 1382233"/>
              <a:gd name="connsiteY5" fmla="*/ 308345 h 2245807"/>
              <a:gd name="connsiteX6" fmla="*/ 595423 w 1382233"/>
              <a:gd name="connsiteY6" fmla="*/ 255182 h 2245807"/>
              <a:gd name="connsiteX7" fmla="*/ 584791 w 1382233"/>
              <a:gd name="connsiteY7" fmla="*/ 212652 h 2245807"/>
              <a:gd name="connsiteX8" fmla="*/ 574158 w 1382233"/>
              <a:gd name="connsiteY8" fmla="*/ 148856 h 2245807"/>
              <a:gd name="connsiteX9" fmla="*/ 563526 w 1382233"/>
              <a:gd name="connsiteY9" fmla="*/ 116959 h 2245807"/>
              <a:gd name="connsiteX10" fmla="*/ 542261 w 1382233"/>
              <a:gd name="connsiteY10" fmla="*/ 0 h 2245807"/>
              <a:gd name="connsiteX11" fmla="*/ 499730 w 1382233"/>
              <a:gd name="connsiteY11" fmla="*/ 10633 h 2245807"/>
              <a:gd name="connsiteX12" fmla="*/ 435935 w 1382233"/>
              <a:gd name="connsiteY12" fmla="*/ 53163 h 2245807"/>
              <a:gd name="connsiteX13" fmla="*/ 350875 w 1382233"/>
              <a:gd name="connsiteY13" fmla="*/ 148856 h 2245807"/>
              <a:gd name="connsiteX14" fmla="*/ 329609 w 1382233"/>
              <a:gd name="connsiteY14" fmla="*/ 170121 h 2245807"/>
              <a:gd name="connsiteX15" fmla="*/ 297712 w 1382233"/>
              <a:gd name="connsiteY15" fmla="*/ 180754 h 2245807"/>
              <a:gd name="connsiteX16" fmla="*/ 276447 w 1382233"/>
              <a:gd name="connsiteY16" fmla="*/ 212652 h 2245807"/>
              <a:gd name="connsiteX17" fmla="*/ 244549 w 1382233"/>
              <a:gd name="connsiteY17" fmla="*/ 223284 h 2245807"/>
              <a:gd name="connsiteX18" fmla="*/ 265814 w 1382233"/>
              <a:gd name="connsiteY18" fmla="*/ 563526 h 2245807"/>
              <a:gd name="connsiteX19" fmla="*/ 276447 w 1382233"/>
              <a:gd name="connsiteY19" fmla="*/ 637954 h 2245807"/>
              <a:gd name="connsiteX20" fmla="*/ 287079 w 1382233"/>
              <a:gd name="connsiteY20" fmla="*/ 691117 h 2245807"/>
              <a:gd name="connsiteX21" fmla="*/ 297712 w 1382233"/>
              <a:gd name="connsiteY21" fmla="*/ 754912 h 2245807"/>
              <a:gd name="connsiteX22" fmla="*/ 318977 w 1382233"/>
              <a:gd name="connsiteY22" fmla="*/ 829340 h 2245807"/>
              <a:gd name="connsiteX23" fmla="*/ 340242 w 1382233"/>
              <a:gd name="connsiteY23" fmla="*/ 967563 h 2245807"/>
              <a:gd name="connsiteX24" fmla="*/ 350875 w 1382233"/>
              <a:gd name="connsiteY24" fmla="*/ 999461 h 2245807"/>
              <a:gd name="connsiteX25" fmla="*/ 159488 w 1382233"/>
              <a:gd name="connsiteY25" fmla="*/ 1052624 h 2245807"/>
              <a:gd name="connsiteX26" fmla="*/ 148856 w 1382233"/>
              <a:gd name="connsiteY26" fmla="*/ 1105786 h 2245807"/>
              <a:gd name="connsiteX27" fmla="*/ 127591 w 1382233"/>
              <a:gd name="connsiteY27" fmla="*/ 1233377 h 2245807"/>
              <a:gd name="connsiteX28" fmla="*/ 106326 w 1382233"/>
              <a:gd name="connsiteY28" fmla="*/ 1297173 h 2245807"/>
              <a:gd name="connsiteX29" fmla="*/ 95693 w 1382233"/>
              <a:gd name="connsiteY29" fmla="*/ 1329070 h 2245807"/>
              <a:gd name="connsiteX30" fmla="*/ 85061 w 1382233"/>
              <a:gd name="connsiteY30" fmla="*/ 1371600 h 2245807"/>
              <a:gd name="connsiteX31" fmla="*/ 63795 w 1382233"/>
              <a:gd name="connsiteY31" fmla="*/ 1435396 h 2245807"/>
              <a:gd name="connsiteX32" fmla="*/ 53163 w 1382233"/>
              <a:gd name="connsiteY32" fmla="*/ 1467293 h 2245807"/>
              <a:gd name="connsiteX33" fmla="*/ 42530 w 1382233"/>
              <a:gd name="connsiteY33" fmla="*/ 1509824 h 2245807"/>
              <a:gd name="connsiteX34" fmla="*/ 21265 w 1382233"/>
              <a:gd name="connsiteY34" fmla="*/ 1573619 h 2245807"/>
              <a:gd name="connsiteX35" fmla="*/ 0 w 1382233"/>
              <a:gd name="connsiteY35" fmla="*/ 1658679 h 2245807"/>
              <a:gd name="connsiteX36" fmla="*/ 21265 w 1382233"/>
              <a:gd name="connsiteY36" fmla="*/ 1807535 h 2245807"/>
              <a:gd name="connsiteX37" fmla="*/ 63795 w 1382233"/>
              <a:gd name="connsiteY37" fmla="*/ 1871331 h 2245807"/>
              <a:gd name="connsiteX38" fmla="*/ 74428 w 1382233"/>
              <a:gd name="connsiteY38" fmla="*/ 1903228 h 2245807"/>
              <a:gd name="connsiteX39" fmla="*/ 95693 w 1382233"/>
              <a:gd name="connsiteY39" fmla="*/ 1935126 h 2245807"/>
              <a:gd name="connsiteX40" fmla="*/ 106326 w 1382233"/>
              <a:gd name="connsiteY40" fmla="*/ 1967024 h 2245807"/>
              <a:gd name="connsiteX41" fmla="*/ 148856 w 1382233"/>
              <a:gd name="connsiteY41" fmla="*/ 2030819 h 2245807"/>
              <a:gd name="connsiteX42" fmla="*/ 180754 w 1382233"/>
              <a:gd name="connsiteY42" fmla="*/ 2126512 h 2245807"/>
              <a:gd name="connsiteX43" fmla="*/ 191386 w 1382233"/>
              <a:gd name="connsiteY43" fmla="*/ 2158410 h 2245807"/>
              <a:gd name="connsiteX44" fmla="*/ 223284 w 1382233"/>
              <a:gd name="connsiteY44" fmla="*/ 2190307 h 2245807"/>
              <a:gd name="connsiteX45" fmla="*/ 233916 w 1382233"/>
              <a:gd name="connsiteY45" fmla="*/ 2222205 h 2245807"/>
              <a:gd name="connsiteX46" fmla="*/ 329609 w 1382233"/>
              <a:gd name="connsiteY46" fmla="*/ 2232838 h 2245807"/>
              <a:gd name="connsiteX47" fmla="*/ 361507 w 1382233"/>
              <a:gd name="connsiteY47" fmla="*/ 2222205 h 2245807"/>
              <a:gd name="connsiteX48" fmla="*/ 414670 w 1382233"/>
              <a:gd name="connsiteY48" fmla="*/ 2211573 h 2245807"/>
              <a:gd name="connsiteX49" fmla="*/ 446568 w 1382233"/>
              <a:gd name="connsiteY49" fmla="*/ 2190307 h 2245807"/>
              <a:gd name="connsiteX50" fmla="*/ 542261 w 1382233"/>
              <a:gd name="connsiteY50" fmla="*/ 2158410 h 2245807"/>
              <a:gd name="connsiteX51" fmla="*/ 574158 w 1382233"/>
              <a:gd name="connsiteY51" fmla="*/ 2147777 h 2245807"/>
              <a:gd name="connsiteX52" fmla="*/ 776177 w 1382233"/>
              <a:gd name="connsiteY52" fmla="*/ 2137145 h 2245807"/>
              <a:gd name="connsiteX53" fmla="*/ 1095154 w 1382233"/>
              <a:gd name="connsiteY53" fmla="*/ 2115879 h 2245807"/>
              <a:gd name="connsiteX54" fmla="*/ 1158949 w 1382233"/>
              <a:gd name="connsiteY54" fmla="*/ 2105247 h 2245807"/>
              <a:gd name="connsiteX55" fmla="*/ 1382233 w 1382233"/>
              <a:gd name="connsiteY55" fmla="*/ 2094614 h 224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82233" h="2245807">
                <a:moveTo>
                  <a:pt x="797442" y="637954"/>
                </a:moveTo>
                <a:cubicBezTo>
                  <a:pt x="772633" y="634410"/>
                  <a:pt x="745915" y="637499"/>
                  <a:pt x="723014" y="627321"/>
                </a:cubicBezTo>
                <a:cubicBezTo>
                  <a:pt x="706883" y="620152"/>
                  <a:pt x="695834" y="577679"/>
                  <a:pt x="691116" y="563526"/>
                </a:cubicBezTo>
                <a:cubicBezTo>
                  <a:pt x="685802" y="531638"/>
                  <a:pt x="677941" y="464017"/>
                  <a:pt x="659219" y="435935"/>
                </a:cubicBezTo>
                <a:cubicBezTo>
                  <a:pt x="625520" y="385388"/>
                  <a:pt x="641994" y="416159"/>
                  <a:pt x="616688" y="340242"/>
                </a:cubicBezTo>
                <a:cubicBezTo>
                  <a:pt x="613144" y="329610"/>
                  <a:pt x="608254" y="319335"/>
                  <a:pt x="606056" y="308345"/>
                </a:cubicBezTo>
                <a:cubicBezTo>
                  <a:pt x="602512" y="290624"/>
                  <a:pt x="599343" y="272824"/>
                  <a:pt x="595423" y="255182"/>
                </a:cubicBezTo>
                <a:cubicBezTo>
                  <a:pt x="592253" y="240917"/>
                  <a:pt x="587657" y="226981"/>
                  <a:pt x="584791" y="212652"/>
                </a:cubicBezTo>
                <a:cubicBezTo>
                  <a:pt x="580563" y="191512"/>
                  <a:pt x="578835" y="169901"/>
                  <a:pt x="574158" y="148856"/>
                </a:cubicBezTo>
                <a:cubicBezTo>
                  <a:pt x="571727" y="137915"/>
                  <a:pt x="566244" y="127832"/>
                  <a:pt x="563526" y="116959"/>
                </a:cubicBezTo>
                <a:cubicBezTo>
                  <a:pt x="556093" y="87226"/>
                  <a:pt x="547003" y="28454"/>
                  <a:pt x="542261" y="0"/>
                </a:cubicBezTo>
                <a:cubicBezTo>
                  <a:pt x="528084" y="3544"/>
                  <a:pt x="512801" y="4098"/>
                  <a:pt x="499730" y="10633"/>
                </a:cubicBezTo>
                <a:cubicBezTo>
                  <a:pt x="476871" y="22063"/>
                  <a:pt x="435935" y="53163"/>
                  <a:pt x="435935" y="53163"/>
                </a:cubicBezTo>
                <a:cubicBezTo>
                  <a:pt x="397989" y="110082"/>
                  <a:pt x="423704" y="76028"/>
                  <a:pt x="350875" y="148856"/>
                </a:cubicBezTo>
                <a:cubicBezTo>
                  <a:pt x="343786" y="155944"/>
                  <a:pt x="339119" y="166951"/>
                  <a:pt x="329609" y="170121"/>
                </a:cubicBezTo>
                <a:lnTo>
                  <a:pt x="297712" y="180754"/>
                </a:lnTo>
                <a:cubicBezTo>
                  <a:pt x="290624" y="191387"/>
                  <a:pt x="286426" y="204669"/>
                  <a:pt x="276447" y="212652"/>
                </a:cubicBezTo>
                <a:cubicBezTo>
                  <a:pt x="267695" y="219653"/>
                  <a:pt x="245320" y="212103"/>
                  <a:pt x="244549" y="223284"/>
                </a:cubicBezTo>
                <a:cubicBezTo>
                  <a:pt x="214310" y="661748"/>
                  <a:pt x="237191" y="406096"/>
                  <a:pt x="265814" y="563526"/>
                </a:cubicBezTo>
                <a:cubicBezTo>
                  <a:pt x="270297" y="588183"/>
                  <a:pt x="272327" y="613234"/>
                  <a:pt x="276447" y="637954"/>
                </a:cubicBezTo>
                <a:cubicBezTo>
                  <a:pt x="279418" y="655780"/>
                  <a:pt x="283846" y="673337"/>
                  <a:pt x="287079" y="691117"/>
                </a:cubicBezTo>
                <a:cubicBezTo>
                  <a:pt x="290935" y="712328"/>
                  <a:pt x="293035" y="733867"/>
                  <a:pt x="297712" y="754912"/>
                </a:cubicBezTo>
                <a:cubicBezTo>
                  <a:pt x="320479" y="857364"/>
                  <a:pt x="295828" y="702021"/>
                  <a:pt x="318977" y="829340"/>
                </a:cubicBezTo>
                <a:cubicBezTo>
                  <a:pt x="327461" y="876000"/>
                  <a:pt x="329959" y="921293"/>
                  <a:pt x="340242" y="967563"/>
                </a:cubicBezTo>
                <a:cubicBezTo>
                  <a:pt x="342673" y="978504"/>
                  <a:pt x="347331" y="988828"/>
                  <a:pt x="350875" y="999461"/>
                </a:cubicBezTo>
                <a:cubicBezTo>
                  <a:pt x="322062" y="1114707"/>
                  <a:pt x="369455" y="982635"/>
                  <a:pt x="159488" y="1052624"/>
                </a:cubicBezTo>
                <a:cubicBezTo>
                  <a:pt x="142344" y="1058339"/>
                  <a:pt x="151827" y="1087960"/>
                  <a:pt x="148856" y="1105786"/>
                </a:cubicBezTo>
                <a:cubicBezTo>
                  <a:pt x="142338" y="1144894"/>
                  <a:pt x="138327" y="1194010"/>
                  <a:pt x="127591" y="1233377"/>
                </a:cubicBezTo>
                <a:cubicBezTo>
                  <a:pt x="121693" y="1255003"/>
                  <a:pt x="113415" y="1275908"/>
                  <a:pt x="106326" y="1297173"/>
                </a:cubicBezTo>
                <a:cubicBezTo>
                  <a:pt x="102782" y="1307805"/>
                  <a:pt x="98411" y="1318197"/>
                  <a:pt x="95693" y="1329070"/>
                </a:cubicBezTo>
                <a:cubicBezTo>
                  <a:pt x="92149" y="1343247"/>
                  <a:pt x="89260" y="1357603"/>
                  <a:pt x="85061" y="1371600"/>
                </a:cubicBezTo>
                <a:cubicBezTo>
                  <a:pt x="78620" y="1393070"/>
                  <a:pt x="70884" y="1414131"/>
                  <a:pt x="63795" y="1435396"/>
                </a:cubicBezTo>
                <a:cubicBezTo>
                  <a:pt x="60251" y="1446028"/>
                  <a:pt x="55881" y="1456420"/>
                  <a:pt x="53163" y="1467293"/>
                </a:cubicBezTo>
                <a:cubicBezTo>
                  <a:pt x="49619" y="1481470"/>
                  <a:pt x="46729" y="1495827"/>
                  <a:pt x="42530" y="1509824"/>
                </a:cubicBezTo>
                <a:cubicBezTo>
                  <a:pt x="36089" y="1531294"/>
                  <a:pt x="26702" y="1551873"/>
                  <a:pt x="21265" y="1573619"/>
                </a:cubicBezTo>
                <a:lnTo>
                  <a:pt x="0" y="1658679"/>
                </a:lnTo>
                <a:cubicBezTo>
                  <a:pt x="343" y="1662106"/>
                  <a:pt x="6813" y="1778630"/>
                  <a:pt x="21265" y="1807535"/>
                </a:cubicBezTo>
                <a:cubicBezTo>
                  <a:pt x="32695" y="1830395"/>
                  <a:pt x="55713" y="1847085"/>
                  <a:pt x="63795" y="1871331"/>
                </a:cubicBezTo>
                <a:cubicBezTo>
                  <a:pt x="67339" y="1881963"/>
                  <a:pt x="69416" y="1893204"/>
                  <a:pt x="74428" y="1903228"/>
                </a:cubicBezTo>
                <a:cubicBezTo>
                  <a:pt x="80143" y="1914658"/>
                  <a:pt x="89978" y="1923696"/>
                  <a:pt x="95693" y="1935126"/>
                </a:cubicBezTo>
                <a:cubicBezTo>
                  <a:pt x="100705" y="1945151"/>
                  <a:pt x="100883" y="1957227"/>
                  <a:pt x="106326" y="1967024"/>
                </a:cubicBezTo>
                <a:cubicBezTo>
                  <a:pt x="118738" y="1989365"/>
                  <a:pt x="148856" y="2030819"/>
                  <a:pt x="148856" y="2030819"/>
                </a:cubicBezTo>
                <a:lnTo>
                  <a:pt x="180754" y="2126512"/>
                </a:lnTo>
                <a:cubicBezTo>
                  <a:pt x="184298" y="2137145"/>
                  <a:pt x="183461" y="2150485"/>
                  <a:pt x="191386" y="2158410"/>
                </a:cubicBezTo>
                <a:lnTo>
                  <a:pt x="223284" y="2190307"/>
                </a:lnTo>
                <a:cubicBezTo>
                  <a:pt x="226828" y="2200940"/>
                  <a:pt x="228150" y="2212594"/>
                  <a:pt x="233916" y="2222205"/>
                </a:cubicBezTo>
                <a:cubicBezTo>
                  <a:pt x="258539" y="2263242"/>
                  <a:pt x="281168" y="2239758"/>
                  <a:pt x="329609" y="2232838"/>
                </a:cubicBezTo>
                <a:cubicBezTo>
                  <a:pt x="340242" y="2229294"/>
                  <a:pt x="350634" y="2224923"/>
                  <a:pt x="361507" y="2222205"/>
                </a:cubicBezTo>
                <a:cubicBezTo>
                  <a:pt x="379039" y="2217822"/>
                  <a:pt x="397749" y="2217918"/>
                  <a:pt x="414670" y="2211573"/>
                </a:cubicBezTo>
                <a:cubicBezTo>
                  <a:pt x="426635" y="2207086"/>
                  <a:pt x="434890" y="2195497"/>
                  <a:pt x="446568" y="2190307"/>
                </a:cubicBezTo>
                <a:cubicBezTo>
                  <a:pt x="446588" y="2190298"/>
                  <a:pt x="526302" y="2163730"/>
                  <a:pt x="542261" y="2158410"/>
                </a:cubicBezTo>
                <a:cubicBezTo>
                  <a:pt x="552893" y="2154866"/>
                  <a:pt x="562966" y="2148366"/>
                  <a:pt x="574158" y="2147777"/>
                </a:cubicBezTo>
                <a:lnTo>
                  <a:pt x="776177" y="2137145"/>
                </a:lnTo>
                <a:cubicBezTo>
                  <a:pt x="959935" y="2110893"/>
                  <a:pt x="732595" y="2140883"/>
                  <a:pt x="1095154" y="2115879"/>
                </a:cubicBezTo>
                <a:cubicBezTo>
                  <a:pt x="1116661" y="2114396"/>
                  <a:pt x="1137479" y="2107199"/>
                  <a:pt x="1158949" y="2105247"/>
                </a:cubicBezTo>
                <a:cubicBezTo>
                  <a:pt x="1288073" y="2093509"/>
                  <a:pt x="1290555" y="2094614"/>
                  <a:pt x="1382233" y="209461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9277118-605A-4EC9-95A1-A643F55EC7A0}"/>
              </a:ext>
            </a:extLst>
          </p:cNvPr>
          <p:cNvSpPr/>
          <p:nvPr/>
        </p:nvSpPr>
        <p:spPr>
          <a:xfrm rot="21302273">
            <a:off x="647124" y="1494723"/>
            <a:ext cx="4043244" cy="2988565"/>
          </a:xfrm>
          <a:prstGeom prst="ellipse">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8CDB987-88BF-4493-A7AE-E8907939A225}"/>
              </a:ext>
            </a:extLst>
          </p:cNvPr>
          <p:cNvSpPr/>
          <p:nvPr/>
        </p:nvSpPr>
        <p:spPr>
          <a:xfrm>
            <a:off x="3251517" y="1265274"/>
            <a:ext cx="4496329" cy="2912241"/>
          </a:xfrm>
          <a:prstGeom prst="ellipse">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917AD5D-B106-42B1-957D-824238940872}"/>
              </a:ext>
            </a:extLst>
          </p:cNvPr>
          <p:cNvSpPr/>
          <p:nvPr/>
        </p:nvSpPr>
        <p:spPr>
          <a:xfrm>
            <a:off x="7551792" y="3314628"/>
            <a:ext cx="4893072" cy="2932606"/>
          </a:xfrm>
          <a:prstGeom prst="ellipse">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4E7C0AA-AD39-46A4-9912-1604766565ED}"/>
              </a:ext>
            </a:extLst>
          </p:cNvPr>
          <p:cNvSpPr/>
          <p:nvPr/>
        </p:nvSpPr>
        <p:spPr>
          <a:xfrm rot="163393">
            <a:off x="6943833" y="1613870"/>
            <a:ext cx="3984512" cy="2432848"/>
          </a:xfrm>
          <a:prstGeom prst="ellipse">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Diagram&#10;&#10;Description automatically generated with medium confidence">
            <a:extLst>
              <a:ext uri="{FF2B5EF4-FFF2-40B4-BE49-F238E27FC236}">
                <a16:creationId xmlns:a16="http://schemas.microsoft.com/office/drawing/2014/main" id="{558E369C-08B8-4DF3-B7B9-80427294421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87668">
            <a:off x="5847556" y="4531625"/>
            <a:ext cx="155186" cy="423683"/>
          </a:xfrm>
          <a:prstGeom prst="rect">
            <a:avLst/>
          </a:prstGeom>
        </p:spPr>
      </p:pic>
      <p:sp>
        <p:nvSpPr>
          <p:cNvPr id="28" name="Oval 27">
            <a:extLst>
              <a:ext uri="{FF2B5EF4-FFF2-40B4-BE49-F238E27FC236}">
                <a16:creationId xmlns:a16="http://schemas.microsoft.com/office/drawing/2014/main" id="{040E8167-E15B-43B8-967B-DB05DEAC391D}"/>
              </a:ext>
            </a:extLst>
          </p:cNvPr>
          <p:cNvSpPr/>
          <p:nvPr/>
        </p:nvSpPr>
        <p:spPr>
          <a:xfrm>
            <a:off x="3258254" y="3362683"/>
            <a:ext cx="4893072" cy="2932606"/>
          </a:xfrm>
          <a:prstGeom prst="ellipse">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679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20" grpId="0" animBg="1"/>
      <p:bldP spid="2" grpId="0" animBg="1"/>
      <p:bldP spid="21" grpId="0" animBg="1"/>
      <p:bldP spid="24" grpId="0" animBg="1"/>
      <p:bldP spid="25" grpId="0" animBg="1"/>
      <p:bldP spid="26"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ome, honeycomb&#10;&#10;Description automatically generated">
            <a:extLst>
              <a:ext uri="{FF2B5EF4-FFF2-40B4-BE49-F238E27FC236}">
                <a16:creationId xmlns:a16="http://schemas.microsoft.com/office/drawing/2014/main" id="{09A0DA0E-AED7-4C41-ACFD-FFFF434CB057}"/>
              </a:ext>
            </a:extLst>
          </p:cNvPr>
          <p:cNvPicPr>
            <a:picLocks noChangeAspect="1"/>
          </p:cNvPicPr>
          <p:nvPr/>
        </p:nvPicPr>
        <p:blipFill>
          <a:blip r:embed="rId2">
            <a:alphaModFix amt="35000"/>
            <a:extLst>
              <a:ext uri="{28A0092B-C50C-407E-A947-70E740481C1C}">
                <a14:useLocalDpi xmlns:a14="http://schemas.microsoft.com/office/drawing/2010/main"/>
              </a:ext>
            </a:extLst>
          </a:blip>
          <a:stretch>
            <a:fillRect/>
          </a:stretch>
        </p:blipFill>
        <p:spPr>
          <a:xfrm>
            <a:off x="-1848052" y="1"/>
            <a:ext cx="16338475" cy="6858000"/>
          </a:xfrm>
          <a:prstGeom prst="rect">
            <a:avLst/>
          </a:prstGeom>
        </p:spPr>
      </p:pic>
      <p:sp>
        <p:nvSpPr>
          <p:cNvPr id="4" name="TextBox 3">
            <a:extLst>
              <a:ext uri="{FF2B5EF4-FFF2-40B4-BE49-F238E27FC236}">
                <a16:creationId xmlns:a16="http://schemas.microsoft.com/office/drawing/2014/main" id="{B3AAF64A-81E4-435E-9FFB-2791DF926B7F}"/>
              </a:ext>
            </a:extLst>
          </p:cNvPr>
          <p:cNvSpPr txBox="1"/>
          <p:nvPr/>
        </p:nvSpPr>
        <p:spPr>
          <a:xfrm>
            <a:off x="4956842" y="2782669"/>
            <a:ext cx="2371162" cy="646331"/>
          </a:xfrm>
          <a:prstGeom prst="rect">
            <a:avLst/>
          </a:prstGeom>
          <a:noFill/>
        </p:spPr>
        <p:txBody>
          <a:bodyPr wrap="none" rtlCol="0">
            <a:spAutoFit/>
          </a:bodyPr>
          <a:lstStyle/>
          <a:p>
            <a:r>
              <a:rPr lang="en-US" sz="3600">
                <a:latin typeface="DIN 2014 Demi" panose="020B0604020202020204" pitchFamily="34" charset="0"/>
                <a:ea typeface="DIN 2014 Demi" panose="020B0604020202020204" pitchFamily="34" charset="0"/>
              </a:rPr>
              <a:t>Installation</a:t>
            </a:r>
          </a:p>
        </p:txBody>
      </p:sp>
      <p:pic>
        <p:nvPicPr>
          <p:cNvPr id="6" name="Picture 5" descr="Logo&#10;&#10;Description automatically generated">
            <a:extLst>
              <a:ext uri="{FF2B5EF4-FFF2-40B4-BE49-F238E27FC236}">
                <a16:creationId xmlns:a16="http://schemas.microsoft.com/office/drawing/2014/main" id="{374D9DBF-456F-4D87-8813-4075C024EC6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3468" y="5288737"/>
            <a:ext cx="2803011" cy="1194740"/>
          </a:xfrm>
          <a:prstGeom prst="rect">
            <a:avLst/>
          </a:prstGeom>
        </p:spPr>
      </p:pic>
    </p:spTree>
    <p:extLst>
      <p:ext uri="{BB962C8B-B14F-4D97-AF65-F5344CB8AC3E}">
        <p14:creationId xmlns:p14="http://schemas.microsoft.com/office/powerpoint/2010/main" val="2447137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163C92-7859-4BF9-8FFB-0B045F263F77}"/>
              </a:ext>
            </a:extLst>
          </p:cNvPr>
          <p:cNvSpPr txBox="1"/>
          <p:nvPr/>
        </p:nvSpPr>
        <p:spPr>
          <a:xfrm>
            <a:off x="766916" y="619432"/>
            <a:ext cx="5349541" cy="584775"/>
          </a:xfrm>
          <a:prstGeom prst="rect">
            <a:avLst/>
          </a:prstGeom>
          <a:noFill/>
        </p:spPr>
        <p:txBody>
          <a:bodyPr wrap="none" rtlCol="0">
            <a:spAutoFit/>
          </a:bodyPr>
          <a:lstStyle/>
          <a:p>
            <a:r>
              <a:rPr lang="en-US" sz="3200">
                <a:latin typeface="DIN 2014" panose="020F0502020204030204" pitchFamily="34" charset="0"/>
                <a:ea typeface="DIN 2014" panose="020F0502020204030204" pitchFamily="34" charset="0"/>
              </a:rPr>
              <a:t>What you’re receiving from us</a:t>
            </a:r>
          </a:p>
        </p:txBody>
      </p:sp>
      <p:sp>
        <p:nvSpPr>
          <p:cNvPr id="4" name="TextBox 3">
            <a:extLst>
              <a:ext uri="{FF2B5EF4-FFF2-40B4-BE49-F238E27FC236}">
                <a16:creationId xmlns:a16="http://schemas.microsoft.com/office/drawing/2014/main" id="{2349D572-DBD3-4C4F-B088-1F4D4EE9968E}"/>
              </a:ext>
            </a:extLst>
          </p:cNvPr>
          <p:cNvSpPr txBox="1"/>
          <p:nvPr/>
        </p:nvSpPr>
        <p:spPr>
          <a:xfrm>
            <a:off x="766916" y="1204207"/>
            <a:ext cx="7302843" cy="369332"/>
          </a:xfrm>
          <a:prstGeom prst="rect">
            <a:avLst/>
          </a:prstGeom>
          <a:noFill/>
        </p:spPr>
        <p:txBody>
          <a:bodyPr wrap="square" rtlCol="0">
            <a:spAutoFit/>
          </a:bodyPr>
          <a:lstStyle/>
          <a:p>
            <a:r>
              <a:rPr lang="en-US"/>
              <a:t>Clear some space for LIV, we’re sending you a few things…</a:t>
            </a:r>
          </a:p>
        </p:txBody>
      </p:sp>
      <p:sp>
        <p:nvSpPr>
          <p:cNvPr id="5" name="TextBox 4">
            <a:extLst>
              <a:ext uri="{FF2B5EF4-FFF2-40B4-BE49-F238E27FC236}">
                <a16:creationId xmlns:a16="http://schemas.microsoft.com/office/drawing/2014/main" id="{89C5C9CF-436F-41F1-90D5-C0A1E84A56FE}"/>
              </a:ext>
            </a:extLst>
          </p:cNvPr>
          <p:cNvSpPr txBox="1"/>
          <p:nvPr/>
        </p:nvSpPr>
        <p:spPr>
          <a:xfrm>
            <a:off x="766916" y="1973648"/>
            <a:ext cx="7302843" cy="369332"/>
          </a:xfrm>
          <a:prstGeom prst="rect">
            <a:avLst/>
          </a:prstGeom>
          <a:noFill/>
        </p:spPr>
        <p:txBody>
          <a:bodyPr wrap="square" rtlCol="0">
            <a:spAutoFit/>
          </a:bodyPr>
          <a:lstStyle/>
          <a:p>
            <a:r>
              <a:rPr lang="en-US" dirty="0"/>
              <a:t>LIV orders will be shipped to you on a </a:t>
            </a:r>
            <a:r>
              <a:rPr lang="en-US" dirty="0">
                <a:solidFill>
                  <a:srgbClr val="00B0F0"/>
                </a:solidFill>
              </a:rPr>
              <a:t>pallet</a:t>
            </a:r>
            <a:r>
              <a:rPr lang="en-US" dirty="0"/>
              <a:t>, containing </a:t>
            </a:r>
            <a:r>
              <a:rPr lang="en-US" dirty="0">
                <a:solidFill>
                  <a:srgbClr val="FFC000"/>
                </a:solidFill>
              </a:rPr>
              <a:t>cases</a:t>
            </a:r>
            <a:r>
              <a:rPr lang="en-US" dirty="0"/>
              <a:t>: </a:t>
            </a:r>
          </a:p>
        </p:txBody>
      </p:sp>
      <p:sp>
        <p:nvSpPr>
          <p:cNvPr id="6" name="TextBox 5">
            <a:extLst>
              <a:ext uri="{FF2B5EF4-FFF2-40B4-BE49-F238E27FC236}">
                <a16:creationId xmlns:a16="http://schemas.microsoft.com/office/drawing/2014/main" id="{053D8BDA-D6BA-49C2-9947-9AABF0199022}"/>
              </a:ext>
            </a:extLst>
          </p:cNvPr>
          <p:cNvSpPr txBox="1"/>
          <p:nvPr/>
        </p:nvSpPr>
        <p:spPr>
          <a:xfrm>
            <a:off x="999458" y="2907407"/>
            <a:ext cx="7302843" cy="2954655"/>
          </a:xfrm>
          <a:prstGeom prst="rect">
            <a:avLst/>
          </a:prstGeom>
          <a:noFill/>
        </p:spPr>
        <p:txBody>
          <a:bodyPr wrap="square" rtlCol="0">
            <a:spAutoFit/>
          </a:bodyPr>
          <a:lstStyle/>
          <a:p>
            <a:r>
              <a:rPr lang="en-US" dirty="0"/>
              <a:t>For example, an order may contain: </a:t>
            </a:r>
          </a:p>
          <a:p>
            <a:r>
              <a:rPr lang="en-US" sz="2800" b="1" dirty="0">
                <a:solidFill>
                  <a:schemeClr val="accent4">
                    <a:lumMod val="75000"/>
                  </a:schemeClr>
                </a:solidFill>
              </a:rPr>
              <a:t>6</a:t>
            </a:r>
            <a:r>
              <a:rPr lang="en-US" sz="2800" b="1" dirty="0"/>
              <a:t> Smart Hubs</a:t>
            </a:r>
          </a:p>
          <a:p>
            <a:r>
              <a:rPr lang="en-US" sz="2800" b="1" dirty="0">
                <a:solidFill>
                  <a:srgbClr val="00B050"/>
                </a:solidFill>
              </a:rPr>
              <a:t>24</a:t>
            </a:r>
            <a:r>
              <a:rPr lang="en-US" sz="2800" b="1" dirty="0"/>
              <a:t> Repellers</a:t>
            </a:r>
          </a:p>
          <a:p>
            <a:r>
              <a:rPr lang="en-US" sz="2800" b="1" dirty="0">
                <a:solidFill>
                  <a:srgbClr val="FF0000"/>
                </a:solidFill>
              </a:rPr>
              <a:t>10</a:t>
            </a:r>
            <a:r>
              <a:rPr lang="en-US" sz="2800" b="1" dirty="0"/>
              <a:t> extra 24’ Cables</a:t>
            </a:r>
          </a:p>
          <a:p>
            <a:r>
              <a:rPr lang="en-US" sz="2800" b="1" dirty="0">
                <a:solidFill>
                  <a:schemeClr val="accent5">
                    <a:lumMod val="75000"/>
                  </a:schemeClr>
                </a:solidFill>
              </a:rPr>
              <a:t>10</a:t>
            </a:r>
            <a:r>
              <a:rPr lang="en-US" sz="2800" b="1" dirty="0"/>
              <a:t>-10’ Cables</a:t>
            </a:r>
          </a:p>
          <a:p>
            <a:r>
              <a:rPr lang="en-US" sz="2800" b="1" dirty="0">
                <a:solidFill>
                  <a:srgbClr val="FF00FF"/>
                </a:solidFill>
              </a:rPr>
              <a:t>12</a:t>
            </a:r>
            <a:r>
              <a:rPr lang="en-US" sz="2800" b="1" dirty="0"/>
              <a:t> Hardscape Bases</a:t>
            </a:r>
          </a:p>
          <a:p>
            <a:r>
              <a:rPr lang="en-US" sz="2800" b="1" dirty="0">
                <a:solidFill>
                  <a:srgbClr val="006666"/>
                </a:solidFill>
              </a:rPr>
              <a:t>72</a:t>
            </a:r>
            <a:r>
              <a:rPr lang="en-US" sz="2800" b="1" dirty="0"/>
              <a:t> Repellent Cartridges</a:t>
            </a:r>
          </a:p>
        </p:txBody>
      </p:sp>
    </p:spTree>
    <p:extLst>
      <p:ext uri="{BB962C8B-B14F-4D97-AF65-F5344CB8AC3E}">
        <p14:creationId xmlns:p14="http://schemas.microsoft.com/office/powerpoint/2010/main" val="3832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Connect</a:t>
            </a:r>
          </a:p>
        </p:txBody>
      </p:sp>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E5C9A3F-A2C8-4224-BCB5-E0729308CA55}"/>
              </a:ext>
            </a:extLst>
          </p:cNvPr>
          <p:cNvSpPr txBox="1"/>
          <p:nvPr/>
        </p:nvSpPr>
        <p:spPr>
          <a:xfrm>
            <a:off x="766916" y="394561"/>
            <a:ext cx="3041217" cy="584775"/>
          </a:xfrm>
          <a:prstGeom prst="rect">
            <a:avLst/>
          </a:prstGeom>
          <a:noFill/>
        </p:spPr>
        <p:txBody>
          <a:bodyPr wrap="none" rtlCol="0">
            <a:spAutoFit/>
          </a:bodyPr>
          <a:lstStyle/>
          <a:p>
            <a:r>
              <a:rPr lang="en-US" sz="3200">
                <a:latin typeface="DIN 2014" panose="020F0502020204030204" pitchFamily="34" charset="0"/>
                <a:ea typeface="DIN 2014" panose="020F0502020204030204" pitchFamily="34" charset="0"/>
              </a:rPr>
              <a:t>What you’ll need</a:t>
            </a:r>
          </a:p>
        </p:txBody>
      </p:sp>
      <p:sp>
        <p:nvSpPr>
          <p:cNvPr id="11" name="TextBox 10">
            <a:extLst>
              <a:ext uri="{FF2B5EF4-FFF2-40B4-BE49-F238E27FC236}">
                <a16:creationId xmlns:a16="http://schemas.microsoft.com/office/drawing/2014/main" id="{ABE0F003-BC9D-4DE2-81D8-B0E430899A81}"/>
              </a:ext>
            </a:extLst>
          </p:cNvPr>
          <p:cNvSpPr txBox="1"/>
          <p:nvPr/>
        </p:nvSpPr>
        <p:spPr>
          <a:xfrm>
            <a:off x="1262770" y="1435953"/>
            <a:ext cx="8310865" cy="2308324"/>
          </a:xfrm>
          <a:prstGeom prst="rect">
            <a:avLst/>
          </a:prstGeom>
          <a:noFill/>
        </p:spPr>
        <p:txBody>
          <a:bodyPr wrap="none" rtlCol="0">
            <a:spAutoFit/>
          </a:bodyPr>
          <a:lstStyle/>
          <a:p>
            <a:pPr marL="342900" indent="-342900">
              <a:buFont typeface="Wingdings" panose="05000000000000000000" pitchFamily="2" charset="2"/>
              <a:buChar char="q"/>
            </a:pPr>
            <a:r>
              <a:rPr lang="en-US" sz="2400" dirty="0">
                <a:latin typeface="DIN 2014 Light" panose="020B0404020202020204" pitchFamily="34" charset="0"/>
                <a:ea typeface="DIN 2014 Light" panose="020B0404020202020204" pitchFamily="34" charset="0"/>
              </a:rPr>
              <a:t>Hub x1</a:t>
            </a:r>
          </a:p>
          <a:p>
            <a:pPr marL="342900" indent="-342900">
              <a:buFont typeface="Wingdings" panose="05000000000000000000" pitchFamily="2" charset="2"/>
              <a:buChar char="q"/>
            </a:pPr>
            <a:r>
              <a:rPr lang="en-US" sz="2400" dirty="0">
                <a:latin typeface="DIN 2014 Light" panose="020B0404020202020204" pitchFamily="34" charset="0"/>
                <a:ea typeface="DIN 2014 Light" panose="020B0404020202020204" pitchFamily="34" charset="0"/>
              </a:rPr>
              <a:t>Repellers (2-6) (each comes with a ground stake and 24’ cable)</a:t>
            </a:r>
          </a:p>
          <a:p>
            <a:pPr marL="342900" indent="-342900">
              <a:buFont typeface="Wingdings" panose="05000000000000000000" pitchFamily="2" charset="2"/>
              <a:buChar char="q"/>
            </a:pPr>
            <a:r>
              <a:rPr lang="en-US" sz="2400" dirty="0">
                <a:latin typeface="DIN 2014 Light" panose="020B0404020202020204" pitchFamily="34" charset="0"/>
                <a:ea typeface="DIN 2014 Light" panose="020B0404020202020204" pitchFamily="34" charset="0"/>
              </a:rPr>
              <a:t>Repellent Cartridges (1:1 match with repellers)</a:t>
            </a:r>
          </a:p>
          <a:p>
            <a:pPr marL="342900" indent="-342900">
              <a:buFont typeface="Wingdings" panose="05000000000000000000" pitchFamily="2" charset="2"/>
              <a:buChar char="q"/>
            </a:pPr>
            <a:r>
              <a:rPr lang="en-US" sz="2400" dirty="0">
                <a:latin typeface="DIN 2014 Light" panose="020B0404020202020204" pitchFamily="34" charset="0"/>
                <a:ea typeface="DIN 2014 Light" panose="020B0404020202020204" pitchFamily="34" charset="0"/>
              </a:rPr>
              <a:t>Additional 24’ and 10’ cabling (in case you need it)</a:t>
            </a:r>
          </a:p>
          <a:p>
            <a:pPr marL="342900" indent="-342900">
              <a:buFont typeface="Wingdings" panose="05000000000000000000" pitchFamily="2" charset="2"/>
              <a:buChar char="q"/>
            </a:pPr>
            <a:r>
              <a:rPr lang="en-US" sz="2400" dirty="0">
                <a:latin typeface="DIN 2014 Light" panose="020B0404020202020204" pitchFamily="34" charset="0"/>
                <a:ea typeface="DIN 2014 Light" panose="020B0404020202020204" pitchFamily="34" charset="0"/>
              </a:rPr>
              <a:t>Mounting accessories</a:t>
            </a:r>
          </a:p>
          <a:p>
            <a:pPr marL="800100" lvl="1" indent="-342900">
              <a:buFont typeface="Wingdings" panose="05000000000000000000" pitchFamily="2" charset="2"/>
              <a:buChar char="q"/>
            </a:pPr>
            <a:r>
              <a:rPr lang="en-US" sz="2400" dirty="0">
                <a:latin typeface="DIN 2014 Light" panose="020B0404020202020204" pitchFamily="34" charset="0"/>
                <a:ea typeface="DIN 2014 Light" panose="020B0404020202020204" pitchFamily="34" charset="0"/>
              </a:rPr>
              <a:t>Hardscape Base(s)</a:t>
            </a:r>
          </a:p>
        </p:txBody>
      </p:sp>
      <p:sp>
        <p:nvSpPr>
          <p:cNvPr id="12" name="TextBox 11">
            <a:extLst>
              <a:ext uri="{FF2B5EF4-FFF2-40B4-BE49-F238E27FC236}">
                <a16:creationId xmlns:a16="http://schemas.microsoft.com/office/drawing/2014/main" id="{5D330839-D946-4DDE-AE90-C65E2CFC0FE6}"/>
              </a:ext>
            </a:extLst>
          </p:cNvPr>
          <p:cNvSpPr txBox="1"/>
          <p:nvPr/>
        </p:nvSpPr>
        <p:spPr>
          <a:xfrm>
            <a:off x="1262770" y="4668908"/>
            <a:ext cx="5750805" cy="1938992"/>
          </a:xfrm>
          <a:prstGeom prst="rect">
            <a:avLst/>
          </a:prstGeom>
          <a:noFill/>
        </p:spPr>
        <p:txBody>
          <a:bodyPr wrap="none" rtlCol="0">
            <a:spAutoFit/>
          </a:bodyPr>
          <a:lstStyle/>
          <a:p>
            <a:pPr marL="342900" indent="-342900">
              <a:buFont typeface="Wingdings" panose="05000000000000000000" pitchFamily="2" charset="2"/>
              <a:buChar char="q"/>
            </a:pPr>
            <a:r>
              <a:rPr lang="en-US" sz="2400" dirty="0">
                <a:latin typeface="DIN 2014 Light" panose="020B0404020202020204" pitchFamily="34" charset="0"/>
                <a:ea typeface="DIN 2014 Light" panose="020B0404020202020204" pitchFamily="34" charset="0"/>
              </a:rPr>
              <a:t>Drill with 1/8” bit, additional masonry bit</a:t>
            </a:r>
          </a:p>
          <a:p>
            <a:pPr marL="342900" indent="-342900">
              <a:buFont typeface="Wingdings" panose="05000000000000000000" pitchFamily="2" charset="2"/>
              <a:buChar char="q"/>
            </a:pPr>
            <a:r>
              <a:rPr lang="en-US" sz="2400" dirty="0">
                <a:latin typeface="DIN 2014 Light" panose="020B0404020202020204" pitchFamily="34" charset="0"/>
                <a:ea typeface="DIN 2014 Light" panose="020B0404020202020204" pitchFamily="34" charset="0"/>
              </a:rPr>
              <a:t>Trowel/Shovel</a:t>
            </a:r>
          </a:p>
          <a:p>
            <a:pPr marL="342900" indent="-342900">
              <a:buFont typeface="Wingdings" panose="05000000000000000000" pitchFamily="2" charset="2"/>
              <a:buChar char="q"/>
            </a:pPr>
            <a:r>
              <a:rPr lang="en-US" sz="2400" dirty="0">
                <a:latin typeface="DIN 2014 Light" panose="020B0404020202020204" pitchFamily="34" charset="0"/>
                <a:ea typeface="DIN 2014 Light" panose="020B0404020202020204" pitchFamily="34" charset="0"/>
              </a:rPr>
              <a:t>Tape Measure</a:t>
            </a:r>
          </a:p>
          <a:p>
            <a:pPr marL="342900" indent="-342900">
              <a:buFont typeface="Wingdings" panose="05000000000000000000" pitchFamily="2" charset="2"/>
              <a:buChar char="q"/>
            </a:pPr>
            <a:r>
              <a:rPr lang="en-US" sz="2400" dirty="0">
                <a:latin typeface="DIN 2014 Light" panose="020B0404020202020204" pitchFamily="34" charset="0"/>
                <a:ea typeface="DIN 2014 Light" panose="020B0404020202020204" pitchFamily="34" charset="0"/>
              </a:rPr>
              <a:t>Phillips Head Screwdriver</a:t>
            </a:r>
          </a:p>
          <a:p>
            <a:pPr marL="342900" indent="-342900">
              <a:buFont typeface="Wingdings" panose="05000000000000000000" pitchFamily="2" charset="2"/>
              <a:buChar char="q"/>
            </a:pPr>
            <a:r>
              <a:rPr lang="en-US" sz="2400" dirty="0">
                <a:solidFill>
                  <a:srgbClr val="00B0F0"/>
                </a:solidFill>
                <a:latin typeface="DIN 2014 Light" panose="020B0404020202020204" pitchFamily="34" charset="0"/>
                <a:ea typeface="DIN 2014 Light" panose="020B0404020202020204" pitchFamily="34" charset="0"/>
              </a:rPr>
              <a:t>Customer Home Wi-Fi network password</a:t>
            </a:r>
          </a:p>
        </p:txBody>
      </p:sp>
      <p:sp>
        <p:nvSpPr>
          <p:cNvPr id="13" name="TextBox 12">
            <a:extLst>
              <a:ext uri="{FF2B5EF4-FFF2-40B4-BE49-F238E27FC236}">
                <a16:creationId xmlns:a16="http://schemas.microsoft.com/office/drawing/2014/main" id="{24CE5E25-49C4-4E38-B76A-6A9F4B8383EE}"/>
              </a:ext>
            </a:extLst>
          </p:cNvPr>
          <p:cNvSpPr txBox="1"/>
          <p:nvPr/>
        </p:nvSpPr>
        <p:spPr>
          <a:xfrm>
            <a:off x="1262770" y="4213282"/>
            <a:ext cx="2375137" cy="461665"/>
          </a:xfrm>
          <a:prstGeom prst="rect">
            <a:avLst/>
          </a:prstGeom>
          <a:noFill/>
        </p:spPr>
        <p:txBody>
          <a:bodyPr wrap="none" rtlCol="0">
            <a:spAutoFit/>
          </a:bodyPr>
          <a:lstStyle/>
          <a:p>
            <a:r>
              <a:rPr lang="en-US" sz="2400">
                <a:latin typeface="DIN 2014" panose="020F0502020204030204" pitchFamily="34" charset="0"/>
                <a:ea typeface="DIN 2014" panose="020F0502020204030204" pitchFamily="34" charset="0"/>
              </a:rPr>
              <a:t>Installation Tools</a:t>
            </a:r>
          </a:p>
        </p:txBody>
      </p:sp>
      <p:sp>
        <p:nvSpPr>
          <p:cNvPr id="2" name="TextBox 1">
            <a:extLst>
              <a:ext uri="{FF2B5EF4-FFF2-40B4-BE49-F238E27FC236}">
                <a16:creationId xmlns:a16="http://schemas.microsoft.com/office/drawing/2014/main" id="{26E44DF2-8975-4A34-951B-85679A3EA6BB}"/>
              </a:ext>
            </a:extLst>
          </p:cNvPr>
          <p:cNvSpPr txBox="1"/>
          <p:nvPr/>
        </p:nvSpPr>
        <p:spPr>
          <a:xfrm>
            <a:off x="847667" y="1022978"/>
            <a:ext cx="8237610" cy="461665"/>
          </a:xfrm>
          <a:prstGeom prst="rect">
            <a:avLst/>
          </a:prstGeom>
          <a:noFill/>
        </p:spPr>
        <p:txBody>
          <a:bodyPr wrap="square" rtlCol="0">
            <a:spAutoFit/>
          </a:bodyPr>
          <a:lstStyle/>
          <a:p>
            <a:r>
              <a:rPr lang="en-US" sz="2400" dirty="0"/>
              <a:t>The customer should be home during the installation. </a:t>
            </a:r>
          </a:p>
        </p:txBody>
      </p:sp>
    </p:spTree>
    <p:extLst>
      <p:ext uri="{BB962C8B-B14F-4D97-AF65-F5344CB8AC3E}">
        <p14:creationId xmlns:p14="http://schemas.microsoft.com/office/powerpoint/2010/main" val="643410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Connect</a:t>
            </a:r>
          </a:p>
        </p:txBody>
      </p:sp>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E5C9A3F-A2C8-4224-BCB5-E0729308CA55}"/>
              </a:ext>
            </a:extLst>
          </p:cNvPr>
          <p:cNvSpPr txBox="1"/>
          <p:nvPr/>
        </p:nvSpPr>
        <p:spPr>
          <a:xfrm>
            <a:off x="394776" y="439579"/>
            <a:ext cx="3435556" cy="584775"/>
          </a:xfrm>
          <a:prstGeom prst="rect">
            <a:avLst/>
          </a:prstGeom>
          <a:noFill/>
        </p:spPr>
        <p:txBody>
          <a:bodyPr wrap="none" rtlCol="0">
            <a:spAutoFit/>
          </a:bodyPr>
          <a:lstStyle/>
          <a:p>
            <a:r>
              <a:rPr lang="en-US" sz="3200">
                <a:latin typeface="DIN 2014" panose="020F0502020204030204" pitchFamily="34" charset="0"/>
                <a:ea typeface="DIN 2014" panose="020F0502020204030204" pitchFamily="34" charset="0"/>
              </a:rPr>
              <a:t>Lay Everything Out</a:t>
            </a:r>
          </a:p>
        </p:txBody>
      </p:sp>
      <p:pic>
        <p:nvPicPr>
          <p:cNvPr id="14" name="Picture 13">
            <a:extLst>
              <a:ext uri="{FF2B5EF4-FFF2-40B4-BE49-F238E27FC236}">
                <a16:creationId xmlns:a16="http://schemas.microsoft.com/office/drawing/2014/main" id="{8CBED58E-4B47-4419-BA6D-7E3E4993ED64}"/>
              </a:ext>
            </a:extLst>
          </p:cNvPr>
          <p:cNvPicPr>
            <a:picLocks noChangeAspect="1"/>
          </p:cNvPicPr>
          <p:nvPr/>
        </p:nvPicPr>
        <p:blipFill>
          <a:blip r:embed="rId3">
            <a:alphaModFix amt="50000"/>
          </a:blip>
          <a:stretch>
            <a:fillRect/>
          </a:stretch>
        </p:blipFill>
        <p:spPr>
          <a:xfrm>
            <a:off x="1339825" y="1309121"/>
            <a:ext cx="9005654" cy="5015342"/>
          </a:xfrm>
          <a:prstGeom prst="rect">
            <a:avLst/>
          </a:prstGeom>
        </p:spPr>
      </p:pic>
      <p:pic>
        <p:nvPicPr>
          <p:cNvPr id="3" name="Picture 2" descr="Diagram&#10;&#10;Description automatically generated with medium confidence">
            <a:extLst>
              <a:ext uri="{FF2B5EF4-FFF2-40B4-BE49-F238E27FC236}">
                <a16:creationId xmlns:a16="http://schemas.microsoft.com/office/drawing/2014/main" id="{72F3935B-7F3C-44F1-99F1-609B43BEC3C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5130229">
            <a:off x="1991090" y="3485176"/>
            <a:ext cx="242928" cy="663232"/>
          </a:xfrm>
          <a:prstGeom prst="rect">
            <a:avLst/>
          </a:prstGeom>
        </p:spPr>
      </p:pic>
      <p:pic>
        <p:nvPicPr>
          <p:cNvPr id="12" name="Picture 11" descr="Diagram&#10;&#10;Description automatically generated with medium confidence">
            <a:extLst>
              <a:ext uri="{FF2B5EF4-FFF2-40B4-BE49-F238E27FC236}">
                <a16:creationId xmlns:a16="http://schemas.microsoft.com/office/drawing/2014/main" id="{E1B13A61-D225-445A-9B6C-C87927A8920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2848644">
            <a:off x="3685697" y="5032455"/>
            <a:ext cx="242928" cy="663232"/>
          </a:xfrm>
          <a:prstGeom prst="rect">
            <a:avLst/>
          </a:prstGeom>
        </p:spPr>
      </p:pic>
      <p:pic>
        <p:nvPicPr>
          <p:cNvPr id="13" name="Picture 12" descr="Diagram&#10;&#10;Description automatically generated with medium confidence">
            <a:extLst>
              <a:ext uri="{FF2B5EF4-FFF2-40B4-BE49-F238E27FC236}">
                <a16:creationId xmlns:a16="http://schemas.microsoft.com/office/drawing/2014/main" id="{F1581C7B-6F59-4597-989D-05AA2992899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7312501">
            <a:off x="8321684" y="5860006"/>
            <a:ext cx="242928" cy="663232"/>
          </a:xfrm>
          <a:prstGeom prst="rect">
            <a:avLst/>
          </a:prstGeom>
        </p:spPr>
      </p:pic>
      <p:sp>
        <p:nvSpPr>
          <p:cNvPr id="11" name="Freeform: Shape 10">
            <a:extLst>
              <a:ext uri="{FF2B5EF4-FFF2-40B4-BE49-F238E27FC236}">
                <a16:creationId xmlns:a16="http://schemas.microsoft.com/office/drawing/2014/main" id="{746E50A0-B7B3-40B2-B9C9-D55CBC39E839}"/>
              </a:ext>
            </a:extLst>
          </p:cNvPr>
          <p:cNvSpPr/>
          <p:nvPr/>
        </p:nvSpPr>
        <p:spPr>
          <a:xfrm>
            <a:off x="2271562" y="3898233"/>
            <a:ext cx="1751799" cy="1463040"/>
          </a:xfrm>
          <a:custGeom>
            <a:avLst/>
            <a:gdLst>
              <a:gd name="connsiteX0" fmla="*/ 67377 w 2319689"/>
              <a:gd name="connsiteY0" fmla="*/ 0 h 1520791"/>
              <a:gd name="connsiteX1" fmla="*/ 48126 w 2319689"/>
              <a:gd name="connsiteY1" fmla="*/ 48126 h 1520791"/>
              <a:gd name="connsiteX2" fmla="*/ 28876 w 2319689"/>
              <a:gd name="connsiteY2" fmla="*/ 77002 h 1520791"/>
              <a:gd name="connsiteX3" fmla="*/ 0 w 2319689"/>
              <a:gd name="connsiteY3" fmla="*/ 173254 h 1520791"/>
              <a:gd name="connsiteX4" fmla="*/ 9625 w 2319689"/>
              <a:gd name="connsiteY4" fmla="*/ 452387 h 1520791"/>
              <a:gd name="connsiteX5" fmla="*/ 28876 w 2319689"/>
              <a:gd name="connsiteY5" fmla="*/ 529389 h 1520791"/>
              <a:gd name="connsiteX6" fmla="*/ 38501 w 2319689"/>
              <a:gd name="connsiteY6" fmla="*/ 567890 h 1520791"/>
              <a:gd name="connsiteX7" fmla="*/ 57752 w 2319689"/>
              <a:gd name="connsiteY7" fmla="*/ 625642 h 1520791"/>
              <a:gd name="connsiteX8" fmla="*/ 115503 w 2319689"/>
              <a:gd name="connsiteY8" fmla="*/ 683393 h 1520791"/>
              <a:gd name="connsiteX9" fmla="*/ 134754 w 2319689"/>
              <a:gd name="connsiteY9" fmla="*/ 712269 h 1520791"/>
              <a:gd name="connsiteX10" fmla="*/ 202131 w 2319689"/>
              <a:gd name="connsiteY10" fmla="*/ 750770 h 1520791"/>
              <a:gd name="connsiteX11" fmla="*/ 259882 w 2319689"/>
              <a:gd name="connsiteY11" fmla="*/ 808522 h 1520791"/>
              <a:gd name="connsiteX12" fmla="*/ 298383 w 2319689"/>
              <a:gd name="connsiteY12" fmla="*/ 847023 h 1520791"/>
              <a:gd name="connsiteX13" fmla="*/ 336884 w 2319689"/>
              <a:gd name="connsiteY13" fmla="*/ 866273 h 1520791"/>
              <a:gd name="connsiteX14" fmla="*/ 404261 w 2319689"/>
              <a:gd name="connsiteY14" fmla="*/ 914400 h 1520791"/>
              <a:gd name="connsiteX15" fmla="*/ 442762 w 2319689"/>
              <a:gd name="connsiteY15" fmla="*/ 933650 h 1520791"/>
              <a:gd name="connsiteX16" fmla="*/ 471638 w 2319689"/>
              <a:gd name="connsiteY16" fmla="*/ 952901 h 1520791"/>
              <a:gd name="connsiteX17" fmla="*/ 510139 w 2319689"/>
              <a:gd name="connsiteY17" fmla="*/ 962526 h 1520791"/>
              <a:gd name="connsiteX18" fmla="*/ 548640 w 2319689"/>
              <a:gd name="connsiteY18" fmla="*/ 981776 h 1520791"/>
              <a:gd name="connsiteX19" fmla="*/ 577516 w 2319689"/>
              <a:gd name="connsiteY19" fmla="*/ 991402 h 1520791"/>
              <a:gd name="connsiteX20" fmla="*/ 606392 w 2319689"/>
              <a:gd name="connsiteY20" fmla="*/ 1010652 h 1520791"/>
              <a:gd name="connsiteX21" fmla="*/ 664143 w 2319689"/>
              <a:gd name="connsiteY21" fmla="*/ 1029903 h 1520791"/>
              <a:gd name="connsiteX22" fmla="*/ 702644 w 2319689"/>
              <a:gd name="connsiteY22" fmla="*/ 1049153 h 1520791"/>
              <a:gd name="connsiteX23" fmla="*/ 741145 w 2319689"/>
              <a:gd name="connsiteY23" fmla="*/ 1058779 h 1520791"/>
              <a:gd name="connsiteX24" fmla="*/ 779646 w 2319689"/>
              <a:gd name="connsiteY24" fmla="*/ 1078029 h 1520791"/>
              <a:gd name="connsiteX25" fmla="*/ 837398 w 2319689"/>
              <a:gd name="connsiteY25" fmla="*/ 1097280 h 1520791"/>
              <a:gd name="connsiteX26" fmla="*/ 895150 w 2319689"/>
              <a:gd name="connsiteY26" fmla="*/ 1135781 h 1520791"/>
              <a:gd name="connsiteX27" fmla="*/ 962526 w 2319689"/>
              <a:gd name="connsiteY27" fmla="*/ 1164656 h 1520791"/>
              <a:gd name="connsiteX28" fmla="*/ 991402 w 2319689"/>
              <a:gd name="connsiteY28" fmla="*/ 1174282 h 1520791"/>
              <a:gd name="connsiteX29" fmla="*/ 1078030 w 2319689"/>
              <a:gd name="connsiteY29" fmla="*/ 1193532 h 1520791"/>
              <a:gd name="connsiteX30" fmla="*/ 1174282 w 2319689"/>
              <a:gd name="connsiteY30" fmla="*/ 1232033 h 1520791"/>
              <a:gd name="connsiteX31" fmla="*/ 1203158 w 2319689"/>
              <a:gd name="connsiteY31" fmla="*/ 1251284 h 1520791"/>
              <a:gd name="connsiteX32" fmla="*/ 1299411 w 2319689"/>
              <a:gd name="connsiteY32" fmla="*/ 1270534 h 1520791"/>
              <a:gd name="connsiteX33" fmla="*/ 1376413 w 2319689"/>
              <a:gd name="connsiteY33" fmla="*/ 1289785 h 1520791"/>
              <a:gd name="connsiteX34" fmla="*/ 1414914 w 2319689"/>
              <a:gd name="connsiteY34" fmla="*/ 1299410 h 1520791"/>
              <a:gd name="connsiteX35" fmla="*/ 1482291 w 2319689"/>
              <a:gd name="connsiteY35" fmla="*/ 1318661 h 1520791"/>
              <a:gd name="connsiteX36" fmla="*/ 1915427 w 2319689"/>
              <a:gd name="connsiteY36" fmla="*/ 1328286 h 1520791"/>
              <a:gd name="connsiteX37" fmla="*/ 1915427 w 2319689"/>
              <a:gd name="connsiteY37" fmla="*/ 1434164 h 1520791"/>
              <a:gd name="connsiteX38" fmla="*/ 1857676 w 2319689"/>
              <a:gd name="connsiteY38" fmla="*/ 1463040 h 1520791"/>
              <a:gd name="connsiteX39" fmla="*/ 1809550 w 2319689"/>
              <a:gd name="connsiteY39" fmla="*/ 1453414 h 1520791"/>
              <a:gd name="connsiteX40" fmla="*/ 1799924 w 2319689"/>
              <a:gd name="connsiteY40" fmla="*/ 1424539 h 1520791"/>
              <a:gd name="connsiteX41" fmla="*/ 1809550 w 2319689"/>
              <a:gd name="connsiteY41" fmla="*/ 1357162 h 1520791"/>
              <a:gd name="connsiteX42" fmla="*/ 1867301 w 2319689"/>
              <a:gd name="connsiteY42" fmla="*/ 1337911 h 1520791"/>
              <a:gd name="connsiteX43" fmla="*/ 1896177 w 2319689"/>
              <a:gd name="connsiteY43" fmla="*/ 1347536 h 1520791"/>
              <a:gd name="connsiteX44" fmla="*/ 1905802 w 2319689"/>
              <a:gd name="connsiteY44" fmla="*/ 1376412 h 1520791"/>
              <a:gd name="connsiteX45" fmla="*/ 1896177 w 2319689"/>
              <a:gd name="connsiteY45" fmla="*/ 1472665 h 1520791"/>
              <a:gd name="connsiteX46" fmla="*/ 1867301 w 2319689"/>
              <a:gd name="connsiteY46" fmla="*/ 1482290 h 1520791"/>
              <a:gd name="connsiteX47" fmla="*/ 1790299 w 2319689"/>
              <a:gd name="connsiteY47" fmla="*/ 1453414 h 1520791"/>
              <a:gd name="connsiteX48" fmla="*/ 1780674 w 2319689"/>
              <a:gd name="connsiteY48" fmla="*/ 1424539 h 1520791"/>
              <a:gd name="connsiteX49" fmla="*/ 1790299 w 2319689"/>
              <a:gd name="connsiteY49" fmla="*/ 1357162 h 1520791"/>
              <a:gd name="connsiteX50" fmla="*/ 1799924 w 2319689"/>
              <a:gd name="connsiteY50" fmla="*/ 1328286 h 1520791"/>
              <a:gd name="connsiteX51" fmla="*/ 1857676 w 2319689"/>
              <a:gd name="connsiteY51" fmla="*/ 1309035 h 1520791"/>
              <a:gd name="connsiteX52" fmla="*/ 1886552 w 2319689"/>
              <a:gd name="connsiteY52" fmla="*/ 1318661 h 1520791"/>
              <a:gd name="connsiteX53" fmla="*/ 1857676 w 2319689"/>
              <a:gd name="connsiteY53" fmla="*/ 1472665 h 1520791"/>
              <a:gd name="connsiteX54" fmla="*/ 1828800 w 2319689"/>
              <a:gd name="connsiteY54" fmla="*/ 1501541 h 1520791"/>
              <a:gd name="connsiteX55" fmla="*/ 1799924 w 2319689"/>
              <a:gd name="connsiteY55" fmla="*/ 1511166 h 1520791"/>
              <a:gd name="connsiteX56" fmla="*/ 1751798 w 2319689"/>
              <a:gd name="connsiteY56" fmla="*/ 1501541 h 1520791"/>
              <a:gd name="connsiteX57" fmla="*/ 1732547 w 2319689"/>
              <a:gd name="connsiteY57" fmla="*/ 1463040 h 1520791"/>
              <a:gd name="connsiteX58" fmla="*/ 1703672 w 2319689"/>
              <a:gd name="connsiteY58" fmla="*/ 1405288 h 1520791"/>
              <a:gd name="connsiteX59" fmla="*/ 1713297 w 2319689"/>
              <a:gd name="connsiteY59" fmla="*/ 1357162 h 1520791"/>
              <a:gd name="connsiteX60" fmla="*/ 1780674 w 2319689"/>
              <a:gd name="connsiteY60" fmla="*/ 1328286 h 1520791"/>
              <a:gd name="connsiteX61" fmla="*/ 1828800 w 2319689"/>
              <a:gd name="connsiteY61" fmla="*/ 1337911 h 1520791"/>
              <a:gd name="connsiteX62" fmla="*/ 1848051 w 2319689"/>
              <a:gd name="connsiteY62" fmla="*/ 1366787 h 1520791"/>
              <a:gd name="connsiteX63" fmla="*/ 1819175 w 2319689"/>
              <a:gd name="connsiteY63" fmla="*/ 1491915 h 1520791"/>
              <a:gd name="connsiteX64" fmla="*/ 1790299 w 2319689"/>
              <a:gd name="connsiteY64" fmla="*/ 1511166 h 1520791"/>
              <a:gd name="connsiteX65" fmla="*/ 1751798 w 2319689"/>
              <a:gd name="connsiteY65" fmla="*/ 1520791 h 1520791"/>
              <a:gd name="connsiteX66" fmla="*/ 1626670 w 2319689"/>
              <a:gd name="connsiteY66" fmla="*/ 1405288 h 1520791"/>
              <a:gd name="connsiteX67" fmla="*/ 1684421 w 2319689"/>
              <a:gd name="connsiteY67" fmla="*/ 1386037 h 1520791"/>
              <a:gd name="connsiteX68" fmla="*/ 1713297 w 2319689"/>
              <a:gd name="connsiteY68" fmla="*/ 1376412 h 1520791"/>
              <a:gd name="connsiteX69" fmla="*/ 1751798 w 2319689"/>
              <a:gd name="connsiteY69" fmla="*/ 1366787 h 1520791"/>
              <a:gd name="connsiteX70" fmla="*/ 1848051 w 2319689"/>
              <a:gd name="connsiteY70" fmla="*/ 1337911 h 1520791"/>
              <a:gd name="connsiteX71" fmla="*/ 1973179 w 2319689"/>
              <a:gd name="connsiteY71" fmla="*/ 1328286 h 1520791"/>
              <a:gd name="connsiteX72" fmla="*/ 2050181 w 2319689"/>
              <a:gd name="connsiteY72" fmla="*/ 1309035 h 1520791"/>
              <a:gd name="connsiteX73" fmla="*/ 2136809 w 2319689"/>
              <a:gd name="connsiteY73" fmla="*/ 1260909 h 1520791"/>
              <a:gd name="connsiteX74" fmla="*/ 2319689 w 2319689"/>
              <a:gd name="connsiteY74" fmla="*/ 1270534 h 152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319689" h="1520791">
                <a:moveTo>
                  <a:pt x="67377" y="0"/>
                </a:moveTo>
                <a:cubicBezTo>
                  <a:pt x="60960" y="16042"/>
                  <a:pt x="55853" y="32672"/>
                  <a:pt x="48126" y="48126"/>
                </a:cubicBezTo>
                <a:cubicBezTo>
                  <a:pt x="42953" y="58473"/>
                  <a:pt x="33574" y="66431"/>
                  <a:pt x="28876" y="77002"/>
                </a:cubicBezTo>
                <a:cubicBezTo>
                  <a:pt x="15483" y="107136"/>
                  <a:pt x="8000" y="141253"/>
                  <a:pt x="0" y="173254"/>
                </a:cubicBezTo>
                <a:cubicBezTo>
                  <a:pt x="3208" y="266298"/>
                  <a:pt x="4158" y="359448"/>
                  <a:pt x="9625" y="452387"/>
                </a:cubicBezTo>
                <a:cubicBezTo>
                  <a:pt x="11799" y="489345"/>
                  <a:pt x="19933" y="498089"/>
                  <a:pt x="28876" y="529389"/>
                </a:cubicBezTo>
                <a:cubicBezTo>
                  <a:pt x="32510" y="542109"/>
                  <a:pt x="34700" y="555219"/>
                  <a:pt x="38501" y="567890"/>
                </a:cubicBezTo>
                <a:cubicBezTo>
                  <a:pt x="44332" y="587326"/>
                  <a:pt x="43403" y="611293"/>
                  <a:pt x="57752" y="625642"/>
                </a:cubicBezTo>
                <a:cubicBezTo>
                  <a:pt x="77002" y="644892"/>
                  <a:pt x="100402" y="660741"/>
                  <a:pt x="115503" y="683393"/>
                </a:cubicBezTo>
                <a:cubicBezTo>
                  <a:pt x="121920" y="693018"/>
                  <a:pt x="126574" y="704089"/>
                  <a:pt x="134754" y="712269"/>
                </a:cubicBezTo>
                <a:cubicBezTo>
                  <a:pt x="148360" y="725875"/>
                  <a:pt x="187030" y="743220"/>
                  <a:pt x="202131" y="750770"/>
                </a:cubicBezTo>
                <a:cubicBezTo>
                  <a:pt x="261365" y="829751"/>
                  <a:pt x="200771" y="757855"/>
                  <a:pt x="259882" y="808522"/>
                </a:cubicBezTo>
                <a:cubicBezTo>
                  <a:pt x="273662" y="820334"/>
                  <a:pt x="283863" y="836133"/>
                  <a:pt x="298383" y="847023"/>
                </a:cubicBezTo>
                <a:cubicBezTo>
                  <a:pt x="309862" y="855632"/>
                  <a:pt x="324717" y="858668"/>
                  <a:pt x="336884" y="866273"/>
                </a:cubicBezTo>
                <a:cubicBezTo>
                  <a:pt x="391969" y="900701"/>
                  <a:pt x="356752" y="887252"/>
                  <a:pt x="404261" y="914400"/>
                </a:cubicBezTo>
                <a:cubicBezTo>
                  <a:pt x="416719" y="921519"/>
                  <a:pt x="430304" y="926531"/>
                  <a:pt x="442762" y="933650"/>
                </a:cubicBezTo>
                <a:cubicBezTo>
                  <a:pt x="452806" y="939389"/>
                  <a:pt x="461005" y="948344"/>
                  <a:pt x="471638" y="952901"/>
                </a:cubicBezTo>
                <a:cubicBezTo>
                  <a:pt x="483797" y="958112"/>
                  <a:pt x="497753" y="957881"/>
                  <a:pt x="510139" y="962526"/>
                </a:cubicBezTo>
                <a:cubicBezTo>
                  <a:pt x="523574" y="967564"/>
                  <a:pt x="535452" y="976124"/>
                  <a:pt x="548640" y="981776"/>
                </a:cubicBezTo>
                <a:cubicBezTo>
                  <a:pt x="557966" y="985773"/>
                  <a:pt x="568441" y="986865"/>
                  <a:pt x="577516" y="991402"/>
                </a:cubicBezTo>
                <a:cubicBezTo>
                  <a:pt x="587863" y="996575"/>
                  <a:pt x="595821" y="1005954"/>
                  <a:pt x="606392" y="1010652"/>
                </a:cubicBezTo>
                <a:cubicBezTo>
                  <a:pt x="624935" y="1018893"/>
                  <a:pt x="645993" y="1020828"/>
                  <a:pt x="664143" y="1029903"/>
                </a:cubicBezTo>
                <a:cubicBezTo>
                  <a:pt x="676977" y="1036320"/>
                  <a:pt x="689209" y="1044115"/>
                  <a:pt x="702644" y="1049153"/>
                </a:cubicBezTo>
                <a:cubicBezTo>
                  <a:pt x="715030" y="1053798"/>
                  <a:pt x="728759" y="1054134"/>
                  <a:pt x="741145" y="1058779"/>
                </a:cubicBezTo>
                <a:cubicBezTo>
                  <a:pt x="754580" y="1063817"/>
                  <a:pt x="766324" y="1072700"/>
                  <a:pt x="779646" y="1078029"/>
                </a:cubicBezTo>
                <a:cubicBezTo>
                  <a:pt x="798487" y="1085565"/>
                  <a:pt x="820514" y="1086024"/>
                  <a:pt x="837398" y="1097280"/>
                </a:cubicBezTo>
                <a:cubicBezTo>
                  <a:pt x="856649" y="1110114"/>
                  <a:pt x="873201" y="1128465"/>
                  <a:pt x="895150" y="1135781"/>
                </a:cubicBezTo>
                <a:cubicBezTo>
                  <a:pt x="962861" y="1158351"/>
                  <a:pt x="879277" y="1128978"/>
                  <a:pt x="962526" y="1164656"/>
                </a:cubicBezTo>
                <a:cubicBezTo>
                  <a:pt x="971852" y="1168653"/>
                  <a:pt x="981646" y="1171495"/>
                  <a:pt x="991402" y="1174282"/>
                </a:cubicBezTo>
                <a:cubicBezTo>
                  <a:pt x="1023115" y="1183343"/>
                  <a:pt x="1044955" y="1186917"/>
                  <a:pt x="1078030" y="1193532"/>
                </a:cubicBezTo>
                <a:cubicBezTo>
                  <a:pt x="1199306" y="1266299"/>
                  <a:pt x="1056111" y="1187718"/>
                  <a:pt x="1174282" y="1232033"/>
                </a:cubicBezTo>
                <a:cubicBezTo>
                  <a:pt x="1185114" y="1236095"/>
                  <a:pt x="1192101" y="1247882"/>
                  <a:pt x="1203158" y="1251284"/>
                </a:cubicBezTo>
                <a:cubicBezTo>
                  <a:pt x="1234431" y="1260906"/>
                  <a:pt x="1267668" y="1262598"/>
                  <a:pt x="1299411" y="1270534"/>
                </a:cubicBezTo>
                <a:lnTo>
                  <a:pt x="1376413" y="1289785"/>
                </a:lnTo>
                <a:cubicBezTo>
                  <a:pt x="1389247" y="1292993"/>
                  <a:pt x="1402364" y="1295227"/>
                  <a:pt x="1414914" y="1299410"/>
                </a:cubicBezTo>
                <a:cubicBezTo>
                  <a:pt x="1429821" y="1304379"/>
                  <a:pt x="1468523" y="1318099"/>
                  <a:pt x="1482291" y="1318661"/>
                </a:cubicBezTo>
                <a:cubicBezTo>
                  <a:pt x="1626585" y="1324551"/>
                  <a:pt x="1771048" y="1325078"/>
                  <a:pt x="1915427" y="1328286"/>
                </a:cubicBezTo>
                <a:cubicBezTo>
                  <a:pt x="1925461" y="1368420"/>
                  <a:pt x="1935661" y="1388637"/>
                  <a:pt x="1915427" y="1434164"/>
                </a:cubicBezTo>
                <a:cubicBezTo>
                  <a:pt x="1908937" y="1448765"/>
                  <a:pt x="1870488" y="1458769"/>
                  <a:pt x="1857676" y="1463040"/>
                </a:cubicBezTo>
                <a:cubicBezTo>
                  <a:pt x="1841634" y="1459831"/>
                  <a:pt x="1823162" y="1462489"/>
                  <a:pt x="1809550" y="1453414"/>
                </a:cubicBezTo>
                <a:cubicBezTo>
                  <a:pt x="1801108" y="1447786"/>
                  <a:pt x="1799924" y="1434685"/>
                  <a:pt x="1799924" y="1424539"/>
                </a:cubicBezTo>
                <a:cubicBezTo>
                  <a:pt x="1799924" y="1401852"/>
                  <a:pt x="1795622" y="1375070"/>
                  <a:pt x="1809550" y="1357162"/>
                </a:cubicBezTo>
                <a:cubicBezTo>
                  <a:pt x="1822008" y="1341145"/>
                  <a:pt x="1867301" y="1337911"/>
                  <a:pt x="1867301" y="1337911"/>
                </a:cubicBezTo>
                <a:cubicBezTo>
                  <a:pt x="1876926" y="1341119"/>
                  <a:pt x="1889003" y="1340362"/>
                  <a:pt x="1896177" y="1347536"/>
                </a:cubicBezTo>
                <a:cubicBezTo>
                  <a:pt x="1903351" y="1354710"/>
                  <a:pt x="1905802" y="1366266"/>
                  <a:pt x="1905802" y="1376412"/>
                </a:cubicBezTo>
                <a:cubicBezTo>
                  <a:pt x="1905802" y="1408656"/>
                  <a:pt x="1907196" y="1442362"/>
                  <a:pt x="1896177" y="1472665"/>
                </a:cubicBezTo>
                <a:cubicBezTo>
                  <a:pt x="1892710" y="1482200"/>
                  <a:pt x="1876926" y="1479082"/>
                  <a:pt x="1867301" y="1482290"/>
                </a:cubicBezTo>
                <a:cubicBezTo>
                  <a:pt x="1841211" y="1477072"/>
                  <a:pt x="1809183" y="1477019"/>
                  <a:pt x="1790299" y="1453414"/>
                </a:cubicBezTo>
                <a:cubicBezTo>
                  <a:pt x="1783961" y="1445492"/>
                  <a:pt x="1783882" y="1434164"/>
                  <a:pt x="1780674" y="1424539"/>
                </a:cubicBezTo>
                <a:cubicBezTo>
                  <a:pt x="1783882" y="1402080"/>
                  <a:pt x="1785850" y="1379408"/>
                  <a:pt x="1790299" y="1357162"/>
                </a:cubicBezTo>
                <a:cubicBezTo>
                  <a:pt x="1792289" y="1347213"/>
                  <a:pt x="1791668" y="1334183"/>
                  <a:pt x="1799924" y="1328286"/>
                </a:cubicBezTo>
                <a:cubicBezTo>
                  <a:pt x="1816436" y="1316491"/>
                  <a:pt x="1857676" y="1309035"/>
                  <a:pt x="1857676" y="1309035"/>
                </a:cubicBezTo>
                <a:cubicBezTo>
                  <a:pt x="1867301" y="1312244"/>
                  <a:pt x="1885117" y="1308617"/>
                  <a:pt x="1886552" y="1318661"/>
                </a:cubicBezTo>
                <a:cubicBezTo>
                  <a:pt x="1896062" y="1385233"/>
                  <a:pt x="1894593" y="1428364"/>
                  <a:pt x="1857676" y="1472665"/>
                </a:cubicBezTo>
                <a:cubicBezTo>
                  <a:pt x="1848962" y="1483122"/>
                  <a:pt x="1840126" y="1493990"/>
                  <a:pt x="1828800" y="1501541"/>
                </a:cubicBezTo>
                <a:cubicBezTo>
                  <a:pt x="1820358" y="1507169"/>
                  <a:pt x="1809549" y="1507958"/>
                  <a:pt x="1799924" y="1511166"/>
                </a:cubicBezTo>
                <a:cubicBezTo>
                  <a:pt x="1783882" y="1507958"/>
                  <a:pt x="1765110" y="1511050"/>
                  <a:pt x="1751798" y="1501541"/>
                </a:cubicBezTo>
                <a:cubicBezTo>
                  <a:pt x="1740122" y="1493201"/>
                  <a:pt x="1739666" y="1475498"/>
                  <a:pt x="1732547" y="1463040"/>
                </a:cubicBezTo>
                <a:cubicBezTo>
                  <a:pt x="1702695" y="1410799"/>
                  <a:pt x="1721318" y="1458227"/>
                  <a:pt x="1703672" y="1405288"/>
                </a:cubicBezTo>
                <a:cubicBezTo>
                  <a:pt x="1706880" y="1389246"/>
                  <a:pt x="1703788" y="1370474"/>
                  <a:pt x="1713297" y="1357162"/>
                </a:cubicBezTo>
                <a:cubicBezTo>
                  <a:pt x="1720732" y="1346753"/>
                  <a:pt x="1766570" y="1332987"/>
                  <a:pt x="1780674" y="1328286"/>
                </a:cubicBezTo>
                <a:cubicBezTo>
                  <a:pt x="1796716" y="1331494"/>
                  <a:pt x="1814596" y="1329794"/>
                  <a:pt x="1828800" y="1337911"/>
                </a:cubicBezTo>
                <a:cubicBezTo>
                  <a:pt x="1838844" y="1343650"/>
                  <a:pt x="1847164" y="1355253"/>
                  <a:pt x="1848051" y="1366787"/>
                </a:cubicBezTo>
                <a:cubicBezTo>
                  <a:pt x="1851282" y="1408786"/>
                  <a:pt x="1851286" y="1459804"/>
                  <a:pt x="1819175" y="1491915"/>
                </a:cubicBezTo>
                <a:cubicBezTo>
                  <a:pt x="1810995" y="1500095"/>
                  <a:pt x="1800932" y="1506609"/>
                  <a:pt x="1790299" y="1511166"/>
                </a:cubicBezTo>
                <a:cubicBezTo>
                  <a:pt x="1778140" y="1516377"/>
                  <a:pt x="1764632" y="1517583"/>
                  <a:pt x="1751798" y="1520791"/>
                </a:cubicBezTo>
                <a:cubicBezTo>
                  <a:pt x="1664240" y="1514537"/>
                  <a:pt x="1548009" y="1551374"/>
                  <a:pt x="1626670" y="1405288"/>
                </a:cubicBezTo>
                <a:cubicBezTo>
                  <a:pt x="1636290" y="1387422"/>
                  <a:pt x="1665171" y="1392454"/>
                  <a:pt x="1684421" y="1386037"/>
                </a:cubicBezTo>
                <a:cubicBezTo>
                  <a:pt x="1694046" y="1382829"/>
                  <a:pt x="1703454" y="1378873"/>
                  <a:pt x="1713297" y="1376412"/>
                </a:cubicBezTo>
                <a:cubicBezTo>
                  <a:pt x="1726131" y="1373204"/>
                  <a:pt x="1739127" y="1370588"/>
                  <a:pt x="1751798" y="1366787"/>
                </a:cubicBezTo>
                <a:cubicBezTo>
                  <a:pt x="1770173" y="1361275"/>
                  <a:pt x="1823716" y="1340774"/>
                  <a:pt x="1848051" y="1337911"/>
                </a:cubicBezTo>
                <a:cubicBezTo>
                  <a:pt x="1889597" y="1333023"/>
                  <a:pt x="1931470" y="1331494"/>
                  <a:pt x="1973179" y="1328286"/>
                </a:cubicBezTo>
                <a:cubicBezTo>
                  <a:pt x="1986518" y="1325618"/>
                  <a:pt x="2033529" y="1318286"/>
                  <a:pt x="2050181" y="1309035"/>
                </a:cubicBezTo>
                <a:cubicBezTo>
                  <a:pt x="2149467" y="1253876"/>
                  <a:pt x="2071472" y="1282687"/>
                  <a:pt x="2136809" y="1260909"/>
                </a:cubicBezTo>
                <a:cubicBezTo>
                  <a:pt x="2300420" y="1271134"/>
                  <a:pt x="2239378" y="1270534"/>
                  <a:pt x="2319689" y="12705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8D414C5-4E8F-47C6-B6D6-53244CDC9273}"/>
              </a:ext>
            </a:extLst>
          </p:cNvPr>
          <p:cNvSpPr/>
          <p:nvPr/>
        </p:nvSpPr>
        <p:spPr>
          <a:xfrm rot="336540">
            <a:off x="5228845" y="5506995"/>
            <a:ext cx="3028988" cy="962591"/>
          </a:xfrm>
          <a:custGeom>
            <a:avLst/>
            <a:gdLst>
              <a:gd name="connsiteX0" fmla="*/ 0 w 3506702"/>
              <a:gd name="connsiteY0" fmla="*/ 0 h 962592"/>
              <a:gd name="connsiteX1" fmla="*/ 154005 w 3506702"/>
              <a:gd name="connsiteY1" fmla="*/ 9625 h 962592"/>
              <a:gd name="connsiteX2" fmla="*/ 211756 w 3506702"/>
              <a:gd name="connsiteY2" fmla="*/ 28875 h 962592"/>
              <a:gd name="connsiteX3" fmla="*/ 240632 w 3506702"/>
              <a:gd name="connsiteY3" fmla="*/ 38501 h 962592"/>
              <a:gd name="connsiteX4" fmla="*/ 269508 w 3506702"/>
              <a:gd name="connsiteY4" fmla="*/ 57751 h 962592"/>
              <a:gd name="connsiteX5" fmla="*/ 327259 w 3506702"/>
              <a:gd name="connsiteY5" fmla="*/ 77002 h 962592"/>
              <a:gd name="connsiteX6" fmla="*/ 356135 w 3506702"/>
              <a:gd name="connsiteY6" fmla="*/ 86627 h 962592"/>
              <a:gd name="connsiteX7" fmla="*/ 413887 w 3506702"/>
              <a:gd name="connsiteY7" fmla="*/ 125128 h 962592"/>
              <a:gd name="connsiteX8" fmla="*/ 481264 w 3506702"/>
              <a:gd name="connsiteY8" fmla="*/ 173254 h 962592"/>
              <a:gd name="connsiteX9" fmla="*/ 510139 w 3506702"/>
              <a:gd name="connsiteY9" fmla="*/ 202130 h 962592"/>
              <a:gd name="connsiteX10" fmla="*/ 567891 w 3506702"/>
              <a:gd name="connsiteY10" fmla="*/ 240631 h 962592"/>
              <a:gd name="connsiteX11" fmla="*/ 596767 w 3506702"/>
              <a:gd name="connsiteY11" fmla="*/ 259882 h 962592"/>
              <a:gd name="connsiteX12" fmla="*/ 654518 w 3506702"/>
              <a:gd name="connsiteY12" fmla="*/ 308008 h 962592"/>
              <a:gd name="connsiteX13" fmla="*/ 683394 w 3506702"/>
              <a:gd name="connsiteY13" fmla="*/ 336884 h 962592"/>
              <a:gd name="connsiteX14" fmla="*/ 741146 w 3506702"/>
              <a:gd name="connsiteY14" fmla="*/ 375385 h 962592"/>
              <a:gd name="connsiteX15" fmla="*/ 770021 w 3506702"/>
              <a:gd name="connsiteY15" fmla="*/ 394635 h 962592"/>
              <a:gd name="connsiteX16" fmla="*/ 856649 w 3506702"/>
              <a:gd name="connsiteY16" fmla="*/ 471637 h 962592"/>
              <a:gd name="connsiteX17" fmla="*/ 875899 w 3506702"/>
              <a:gd name="connsiteY17" fmla="*/ 500513 h 962592"/>
              <a:gd name="connsiteX18" fmla="*/ 933651 w 3506702"/>
              <a:gd name="connsiteY18" fmla="*/ 539014 h 962592"/>
              <a:gd name="connsiteX19" fmla="*/ 952901 w 3506702"/>
              <a:gd name="connsiteY19" fmla="*/ 567890 h 962592"/>
              <a:gd name="connsiteX20" fmla="*/ 1049154 w 3506702"/>
              <a:gd name="connsiteY20" fmla="*/ 616016 h 962592"/>
              <a:gd name="connsiteX21" fmla="*/ 1106906 w 3506702"/>
              <a:gd name="connsiteY21" fmla="*/ 654517 h 962592"/>
              <a:gd name="connsiteX22" fmla="*/ 1135781 w 3506702"/>
              <a:gd name="connsiteY22" fmla="*/ 673768 h 962592"/>
              <a:gd name="connsiteX23" fmla="*/ 1174283 w 3506702"/>
              <a:gd name="connsiteY23" fmla="*/ 683393 h 962592"/>
              <a:gd name="connsiteX24" fmla="*/ 1232034 w 3506702"/>
              <a:gd name="connsiteY24" fmla="*/ 702644 h 962592"/>
              <a:gd name="connsiteX25" fmla="*/ 1260910 w 3506702"/>
              <a:gd name="connsiteY25" fmla="*/ 712269 h 962592"/>
              <a:gd name="connsiteX26" fmla="*/ 1299411 w 3506702"/>
              <a:gd name="connsiteY26" fmla="*/ 721894 h 962592"/>
              <a:gd name="connsiteX27" fmla="*/ 1328287 w 3506702"/>
              <a:gd name="connsiteY27" fmla="*/ 731520 h 962592"/>
              <a:gd name="connsiteX28" fmla="*/ 1386038 w 3506702"/>
              <a:gd name="connsiteY28" fmla="*/ 741145 h 962592"/>
              <a:gd name="connsiteX29" fmla="*/ 1453415 w 3506702"/>
              <a:gd name="connsiteY29" fmla="*/ 770021 h 962592"/>
              <a:gd name="connsiteX30" fmla="*/ 1491916 w 3506702"/>
              <a:gd name="connsiteY30" fmla="*/ 779646 h 962592"/>
              <a:gd name="connsiteX31" fmla="*/ 1530417 w 3506702"/>
              <a:gd name="connsiteY31" fmla="*/ 798896 h 962592"/>
              <a:gd name="connsiteX32" fmla="*/ 1597794 w 3506702"/>
              <a:gd name="connsiteY32" fmla="*/ 818147 h 962592"/>
              <a:gd name="connsiteX33" fmla="*/ 1645920 w 3506702"/>
              <a:gd name="connsiteY33" fmla="*/ 837397 h 962592"/>
              <a:gd name="connsiteX34" fmla="*/ 1722923 w 3506702"/>
              <a:gd name="connsiteY34" fmla="*/ 856648 h 962592"/>
              <a:gd name="connsiteX35" fmla="*/ 1780674 w 3506702"/>
              <a:gd name="connsiteY35" fmla="*/ 875899 h 962592"/>
              <a:gd name="connsiteX36" fmla="*/ 1828800 w 3506702"/>
              <a:gd name="connsiteY36" fmla="*/ 885524 h 962592"/>
              <a:gd name="connsiteX37" fmla="*/ 1886552 w 3506702"/>
              <a:gd name="connsiteY37" fmla="*/ 904774 h 962592"/>
              <a:gd name="connsiteX38" fmla="*/ 1982805 w 3506702"/>
              <a:gd name="connsiteY38" fmla="*/ 924025 h 962592"/>
              <a:gd name="connsiteX39" fmla="*/ 2030931 w 3506702"/>
              <a:gd name="connsiteY39" fmla="*/ 933650 h 962592"/>
              <a:gd name="connsiteX40" fmla="*/ 2069432 w 3506702"/>
              <a:gd name="connsiteY40" fmla="*/ 952901 h 962592"/>
              <a:gd name="connsiteX41" fmla="*/ 2569946 w 3506702"/>
              <a:gd name="connsiteY41" fmla="*/ 952901 h 962592"/>
              <a:gd name="connsiteX42" fmla="*/ 2791327 w 3506702"/>
              <a:gd name="connsiteY42" fmla="*/ 933650 h 962592"/>
              <a:gd name="connsiteX43" fmla="*/ 2916455 w 3506702"/>
              <a:gd name="connsiteY43" fmla="*/ 924025 h 962592"/>
              <a:gd name="connsiteX44" fmla="*/ 2954956 w 3506702"/>
              <a:gd name="connsiteY44" fmla="*/ 914400 h 962592"/>
              <a:gd name="connsiteX45" fmla="*/ 2983832 w 3506702"/>
              <a:gd name="connsiteY45" fmla="*/ 895149 h 962592"/>
              <a:gd name="connsiteX46" fmla="*/ 3031958 w 3506702"/>
              <a:gd name="connsiteY46" fmla="*/ 885524 h 962592"/>
              <a:gd name="connsiteX47" fmla="*/ 3137836 w 3506702"/>
              <a:gd name="connsiteY47" fmla="*/ 856648 h 962592"/>
              <a:gd name="connsiteX48" fmla="*/ 3166712 w 3506702"/>
              <a:gd name="connsiteY48" fmla="*/ 837397 h 962592"/>
              <a:gd name="connsiteX49" fmla="*/ 3195588 w 3506702"/>
              <a:gd name="connsiteY49" fmla="*/ 827772 h 962592"/>
              <a:gd name="connsiteX50" fmla="*/ 3262965 w 3506702"/>
              <a:gd name="connsiteY50" fmla="*/ 741145 h 962592"/>
              <a:gd name="connsiteX51" fmla="*/ 3282215 w 3506702"/>
              <a:gd name="connsiteY51" fmla="*/ 712269 h 962592"/>
              <a:gd name="connsiteX52" fmla="*/ 3330341 w 3506702"/>
              <a:gd name="connsiteY52" fmla="*/ 654517 h 962592"/>
              <a:gd name="connsiteX53" fmla="*/ 3378468 w 3506702"/>
              <a:gd name="connsiteY53" fmla="*/ 596766 h 962592"/>
              <a:gd name="connsiteX54" fmla="*/ 3388093 w 3506702"/>
              <a:gd name="connsiteY54" fmla="*/ 567890 h 962592"/>
              <a:gd name="connsiteX55" fmla="*/ 3349592 w 3506702"/>
              <a:gd name="connsiteY55" fmla="*/ 519764 h 962592"/>
              <a:gd name="connsiteX56" fmla="*/ 3262965 w 3506702"/>
              <a:gd name="connsiteY56" fmla="*/ 529389 h 962592"/>
              <a:gd name="connsiteX57" fmla="*/ 3234089 w 3506702"/>
              <a:gd name="connsiteY57" fmla="*/ 539014 h 962592"/>
              <a:gd name="connsiteX58" fmla="*/ 3214838 w 3506702"/>
              <a:gd name="connsiteY58" fmla="*/ 567890 h 962592"/>
              <a:gd name="connsiteX59" fmla="*/ 3205213 w 3506702"/>
              <a:gd name="connsiteY59" fmla="*/ 721894 h 962592"/>
              <a:gd name="connsiteX60" fmla="*/ 3224464 w 3506702"/>
              <a:gd name="connsiteY60" fmla="*/ 750770 h 962592"/>
              <a:gd name="connsiteX61" fmla="*/ 3253339 w 3506702"/>
              <a:gd name="connsiteY61" fmla="*/ 760395 h 962592"/>
              <a:gd name="connsiteX62" fmla="*/ 3397718 w 3506702"/>
              <a:gd name="connsiteY62" fmla="*/ 731520 h 962592"/>
              <a:gd name="connsiteX63" fmla="*/ 3407344 w 3506702"/>
              <a:gd name="connsiteY63" fmla="*/ 702644 h 962592"/>
              <a:gd name="connsiteX64" fmla="*/ 3388093 w 3506702"/>
              <a:gd name="connsiteY64" fmla="*/ 616016 h 962592"/>
              <a:gd name="connsiteX65" fmla="*/ 3349592 w 3506702"/>
              <a:gd name="connsiteY65" fmla="*/ 558265 h 962592"/>
              <a:gd name="connsiteX66" fmla="*/ 3320716 w 3506702"/>
              <a:gd name="connsiteY66" fmla="*/ 539014 h 962592"/>
              <a:gd name="connsiteX67" fmla="*/ 3185963 w 3506702"/>
              <a:gd name="connsiteY67" fmla="*/ 558265 h 962592"/>
              <a:gd name="connsiteX68" fmla="*/ 3157087 w 3506702"/>
              <a:gd name="connsiteY68" fmla="*/ 577515 h 962592"/>
              <a:gd name="connsiteX69" fmla="*/ 3166712 w 3506702"/>
              <a:gd name="connsiteY69" fmla="*/ 644892 h 962592"/>
              <a:gd name="connsiteX70" fmla="*/ 3224464 w 3506702"/>
              <a:gd name="connsiteY70" fmla="*/ 664143 h 962592"/>
              <a:gd name="connsiteX71" fmla="*/ 3253339 w 3506702"/>
              <a:gd name="connsiteY71" fmla="*/ 673768 h 962592"/>
              <a:gd name="connsiteX72" fmla="*/ 3339967 w 3506702"/>
              <a:gd name="connsiteY72" fmla="*/ 664143 h 962592"/>
              <a:gd name="connsiteX73" fmla="*/ 3349592 w 3506702"/>
              <a:gd name="connsiteY73" fmla="*/ 635267 h 962592"/>
              <a:gd name="connsiteX74" fmla="*/ 3311091 w 3506702"/>
              <a:gd name="connsiteY74" fmla="*/ 539014 h 962592"/>
              <a:gd name="connsiteX75" fmla="*/ 3243714 w 3506702"/>
              <a:gd name="connsiteY75" fmla="*/ 548640 h 962592"/>
              <a:gd name="connsiteX76" fmla="*/ 3214838 w 3506702"/>
              <a:gd name="connsiteY76" fmla="*/ 577515 h 962592"/>
              <a:gd name="connsiteX77" fmla="*/ 3185963 w 3506702"/>
              <a:gd name="connsiteY77" fmla="*/ 596766 h 962592"/>
              <a:gd name="connsiteX78" fmla="*/ 3157087 w 3506702"/>
              <a:gd name="connsiteY78" fmla="*/ 693019 h 962592"/>
              <a:gd name="connsiteX79" fmla="*/ 3166712 w 3506702"/>
              <a:gd name="connsiteY79" fmla="*/ 750770 h 962592"/>
              <a:gd name="connsiteX80" fmla="*/ 3195588 w 3506702"/>
              <a:gd name="connsiteY80" fmla="*/ 760395 h 962592"/>
              <a:gd name="connsiteX81" fmla="*/ 3320716 w 3506702"/>
              <a:gd name="connsiteY81" fmla="*/ 750770 h 962592"/>
              <a:gd name="connsiteX82" fmla="*/ 3349592 w 3506702"/>
              <a:gd name="connsiteY82" fmla="*/ 721894 h 962592"/>
              <a:gd name="connsiteX83" fmla="*/ 3368843 w 3506702"/>
              <a:gd name="connsiteY83" fmla="*/ 664143 h 962592"/>
              <a:gd name="connsiteX84" fmla="*/ 3359217 w 3506702"/>
              <a:gd name="connsiteY84" fmla="*/ 625642 h 962592"/>
              <a:gd name="connsiteX85" fmla="*/ 3282215 w 3506702"/>
              <a:gd name="connsiteY85" fmla="*/ 567890 h 962592"/>
              <a:gd name="connsiteX86" fmla="*/ 3253339 w 3506702"/>
              <a:gd name="connsiteY86" fmla="*/ 539014 h 962592"/>
              <a:gd name="connsiteX87" fmla="*/ 3166712 w 3506702"/>
              <a:gd name="connsiteY87" fmla="*/ 577515 h 962592"/>
              <a:gd name="connsiteX88" fmla="*/ 3147461 w 3506702"/>
              <a:gd name="connsiteY88" fmla="*/ 616016 h 962592"/>
              <a:gd name="connsiteX89" fmla="*/ 3128211 w 3506702"/>
              <a:gd name="connsiteY89" fmla="*/ 673768 h 962592"/>
              <a:gd name="connsiteX90" fmla="*/ 3137836 w 3506702"/>
              <a:gd name="connsiteY90" fmla="*/ 760395 h 962592"/>
              <a:gd name="connsiteX91" fmla="*/ 3195588 w 3506702"/>
              <a:gd name="connsiteY91" fmla="*/ 779646 h 962592"/>
              <a:gd name="connsiteX92" fmla="*/ 3272590 w 3506702"/>
              <a:gd name="connsiteY92" fmla="*/ 770021 h 962592"/>
              <a:gd name="connsiteX93" fmla="*/ 3339967 w 3506702"/>
              <a:gd name="connsiteY93" fmla="*/ 731520 h 962592"/>
              <a:gd name="connsiteX94" fmla="*/ 3368843 w 3506702"/>
              <a:gd name="connsiteY94" fmla="*/ 721894 h 962592"/>
              <a:gd name="connsiteX95" fmla="*/ 3388093 w 3506702"/>
              <a:gd name="connsiteY95" fmla="*/ 693019 h 962592"/>
              <a:gd name="connsiteX96" fmla="*/ 3416969 w 3506702"/>
              <a:gd name="connsiteY96" fmla="*/ 664143 h 962592"/>
              <a:gd name="connsiteX97" fmla="*/ 3426594 w 3506702"/>
              <a:gd name="connsiteY97" fmla="*/ 635267 h 962592"/>
              <a:gd name="connsiteX98" fmla="*/ 3445845 w 3506702"/>
              <a:gd name="connsiteY98" fmla="*/ 539014 h 962592"/>
              <a:gd name="connsiteX99" fmla="*/ 3455470 w 3506702"/>
              <a:gd name="connsiteY99" fmla="*/ 510139 h 962592"/>
              <a:gd name="connsiteX100" fmla="*/ 3493971 w 3506702"/>
              <a:gd name="connsiteY100" fmla="*/ 452387 h 962592"/>
              <a:gd name="connsiteX101" fmla="*/ 3493971 w 3506702"/>
              <a:gd name="connsiteY101" fmla="*/ 298383 h 962592"/>
              <a:gd name="connsiteX102" fmla="*/ 3484346 w 3506702"/>
              <a:gd name="connsiteY102" fmla="*/ 298383 h 96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506702" h="962592">
                <a:moveTo>
                  <a:pt x="0" y="0"/>
                </a:moveTo>
                <a:cubicBezTo>
                  <a:pt x="51335" y="3208"/>
                  <a:pt x="103041" y="2676"/>
                  <a:pt x="154005" y="9625"/>
                </a:cubicBezTo>
                <a:cubicBezTo>
                  <a:pt x="174111" y="12367"/>
                  <a:pt x="192506" y="22458"/>
                  <a:pt x="211756" y="28875"/>
                </a:cubicBezTo>
                <a:cubicBezTo>
                  <a:pt x="221381" y="32084"/>
                  <a:pt x="232190" y="32873"/>
                  <a:pt x="240632" y="38501"/>
                </a:cubicBezTo>
                <a:cubicBezTo>
                  <a:pt x="250257" y="44918"/>
                  <a:pt x="258937" y="53053"/>
                  <a:pt x="269508" y="57751"/>
                </a:cubicBezTo>
                <a:cubicBezTo>
                  <a:pt x="288051" y="65992"/>
                  <a:pt x="308009" y="70585"/>
                  <a:pt x="327259" y="77002"/>
                </a:cubicBezTo>
                <a:cubicBezTo>
                  <a:pt x="336884" y="80210"/>
                  <a:pt x="347693" y="80999"/>
                  <a:pt x="356135" y="86627"/>
                </a:cubicBezTo>
                <a:lnTo>
                  <a:pt x="413887" y="125128"/>
                </a:lnTo>
                <a:cubicBezTo>
                  <a:pt x="436733" y="140359"/>
                  <a:pt x="460380" y="155353"/>
                  <a:pt x="481264" y="173254"/>
                </a:cubicBezTo>
                <a:cubicBezTo>
                  <a:pt x="491599" y="182113"/>
                  <a:pt x="499394" y="193773"/>
                  <a:pt x="510139" y="202130"/>
                </a:cubicBezTo>
                <a:cubicBezTo>
                  <a:pt x="528402" y="216334"/>
                  <a:pt x="548640" y="227797"/>
                  <a:pt x="567891" y="240631"/>
                </a:cubicBezTo>
                <a:cubicBezTo>
                  <a:pt x="577516" y="247048"/>
                  <a:pt x="588587" y="251702"/>
                  <a:pt x="596767" y="259882"/>
                </a:cubicBezTo>
                <a:cubicBezTo>
                  <a:pt x="681139" y="344251"/>
                  <a:pt x="574107" y="240997"/>
                  <a:pt x="654518" y="308008"/>
                </a:cubicBezTo>
                <a:cubicBezTo>
                  <a:pt x="664975" y="316722"/>
                  <a:pt x="672649" y="328527"/>
                  <a:pt x="683394" y="336884"/>
                </a:cubicBezTo>
                <a:cubicBezTo>
                  <a:pt x="701657" y="351088"/>
                  <a:pt x="721895" y="362551"/>
                  <a:pt x="741146" y="375385"/>
                </a:cubicBezTo>
                <a:cubicBezTo>
                  <a:pt x="750771" y="381802"/>
                  <a:pt x="761841" y="386455"/>
                  <a:pt x="770021" y="394635"/>
                </a:cubicBezTo>
                <a:cubicBezTo>
                  <a:pt x="835953" y="460567"/>
                  <a:pt x="805121" y="437286"/>
                  <a:pt x="856649" y="471637"/>
                </a:cubicBezTo>
                <a:cubicBezTo>
                  <a:pt x="863066" y="481262"/>
                  <a:pt x="867193" y="492895"/>
                  <a:pt x="875899" y="500513"/>
                </a:cubicBezTo>
                <a:cubicBezTo>
                  <a:pt x="893311" y="515748"/>
                  <a:pt x="933651" y="539014"/>
                  <a:pt x="933651" y="539014"/>
                </a:cubicBezTo>
                <a:cubicBezTo>
                  <a:pt x="940068" y="548639"/>
                  <a:pt x="944195" y="560272"/>
                  <a:pt x="952901" y="567890"/>
                </a:cubicBezTo>
                <a:cubicBezTo>
                  <a:pt x="998740" y="607999"/>
                  <a:pt x="1001312" y="604056"/>
                  <a:pt x="1049154" y="616016"/>
                </a:cubicBezTo>
                <a:lnTo>
                  <a:pt x="1106906" y="654517"/>
                </a:lnTo>
                <a:cubicBezTo>
                  <a:pt x="1116531" y="660934"/>
                  <a:pt x="1124558" y="670962"/>
                  <a:pt x="1135781" y="673768"/>
                </a:cubicBezTo>
                <a:cubicBezTo>
                  <a:pt x="1148615" y="676976"/>
                  <a:pt x="1161612" y="679592"/>
                  <a:pt x="1174283" y="683393"/>
                </a:cubicBezTo>
                <a:cubicBezTo>
                  <a:pt x="1193719" y="689224"/>
                  <a:pt x="1212784" y="696227"/>
                  <a:pt x="1232034" y="702644"/>
                </a:cubicBezTo>
                <a:cubicBezTo>
                  <a:pt x="1241659" y="705852"/>
                  <a:pt x="1251067" y="709808"/>
                  <a:pt x="1260910" y="712269"/>
                </a:cubicBezTo>
                <a:cubicBezTo>
                  <a:pt x="1273744" y="715477"/>
                  <a:pt x="1286691" y="718260"/>
                  <a:pt x="1299411" y="721894"/>
                </a:cubicBezTo>
                <a:cubicBezTo>
                  <a:pt x="1309167" y="724681"/>
                  <a:pt x="1318383" y="729319"/>
                  <a:pt x="1328287" y="731520"/>
                </a:cubicBezTo>
                <a:cubicBezTo>
                  <a:pt x="1347338" y="735754"/>
                  <a:pt x="1366788" y="737937"/>
                  <a:pt x="1386038" y="741145"/>
                </a:cubicBezTo>
                <a:cubicBezTo>
                  <a:pt x="1420256" y="758253"/>
                  <a:pt x="1420373" y="760580"/>
                  <a:pt x="1453415" y="770021"/>
                </a:cubicBezTo>
                <a:cubicBezTo>
                  <a:pt x="1466135" y="773655"/>
                  <a:pt x="1479530" y="775001"/>
                  <a:pt x="1491916" y="779646"/>
                </a:cubicBezTo>
                <a:cubicBezTo>
                  <a:pt x="1505351" y="784684"/>
                  <a:pt x="1517229" y="793244"/>
                  <a:pt x="1530417" y="798896"/>
                </a:cubicBezTo>
                <a:cubicBezTo>
                  <a:pt x="1562871" y="812805"/>
                  <a:pt x="1561148" y="805932"/>
                  <a:pt x="1597794" y="818147"/>
                </a:cubicBezTo>
                <a:cubicBezTo>
                  <a:pt x="1614185" y="823611"/>
                  <a:pt x="1629406" y="832316"/>
                  <a:pt x="1645920" y="837397"/>
                </a:cubicBezTo>
                <a:cubicBezTo>
                  <a:pt x="1671208" y="845178"/>
                  <a:pt x="1697823" y="848281"/>
                  <a:pt x="1722923" y="856648"/>
                </a:cubicBezTo>
                <a:cubicBezTo>
                  <a:pt x="1742173" y="863065"/>
                  <a:pt x="1760776" y="871920"/>
                  <a:pt x="1780674" y="875899"/>
                </a:cubicBezTo>
                <a:cubicBezTo>
                  <a:pt x="1796716" y="879107"/>
                  <a:pt x="1813017" y="881220"/>
                  <a:pt x="1828800" y="885524"/>
                </a:cubicBezTo>
                <a:cubicBezTo>
                  <a:pt x="1848377" y="890863"/>
                  <a:pt x="1866654" y="900794"/>
                  <a:pt x="1886552" y="904774"/>
                </a:cubicBezTo>
                <a:lnTo>
                  <a:pt x="1982805" y="924025"/>
                </a:lnTo>
                <a:lnTo>
                  <a:pt x="2030931" y="933650"/>
                </a:lnTo>
                <a:cubicBezTo>
                  <a:pt x="2043765" y="940067"/>
                  <a:pt x="2055228" y="950872"/>
                  <a:pt x="2069432" y="952901"/>
                </a:cubicBezTo>
                <a:cubicBezTo>
                  <a:pt x="2210020" y="972985"/>
                  <a:pt x="2456410" y="956145"/>
                  <a:pt x="2569946" y="952901"/>
                </a:cubicBezTo>
                <a:cubicBezTo>
                  <a:pt x="2678335" y="931221"/>
                  <a:pt x="2589200" y="946690"/>
                  <a:pt x="2791327" y="933650"/>
                </a:cubicBezTo>
                <a:cubicBezTo>
                  <a:pt x="2833073" y="930957"/>
                  <a:pt x="2874746" y="927233"/>
                  <a:pt x="2916455" y="924025"/>
                </a:cubicBezTo>
                <a:cubicBezTo>
                  <a:pt x="2929289" y="920817"/>
                  <a:pt x="2942797" y="919611"/>
                  <a:pt x="2954956" y="914400"/>
                </a:cubicBezTo>
                <a:cubicBezTo>
                  <a:pt x="2965589" y="909843"/>
                  <a:pt x="2973000" y="899211"/>
                  <a:pt x="2983832" y="895149"/>
                </a:cubicBezTo>
                <a:cubicBezTo>
                  <a:pt x="2999150" y="889405"/>
                  <a:pt x="3016017" y="889203"/>
                  <a:pt x="3031958" y="885524"/>
                </a:cubicBezTo>
                <a:cubicBezTo>
                  <a:pt x="3102514" y="869242"/>
                  <a:pt x="3090107" y="872557"/>
                  <a:pt x="3137836" y="856648"/>
                </a:cubicBezTo>
                <a:cubicBezTo>
                  <a:pt x="3147461" y="850231"/>
                  <a:pt x="3156365" y="842570"/>
                  <a:pt x="3166712" y="837397"/>
                </a:cubicBezTo>
                <a:cubicBezTo>
                  <a:pt x="3175787" y="832860"/>
                  <a:pt x="3187146" y="833400"/>
                  <a:pt x="3195588" y="827772"/>
                </a:cubicBezTo>
                <a:cubicBezTo>
                  <a:pt x="3222729" y="809678"/>
                  <a:pt x="3247668" y="764090"/>
                  <a:pt x="3262965" y="741145"/>
                </a:cubicBezTo>
                <a:cubicBezTo>
                  <a:pt x="3269382" y="731520"/>
                  <a:pt x="3274035" y="720449"/>
                  <a:pt x="3282215" y="712269"/>
                </a:cubicBezTo>
                <a:cubicBezTo>
                  <a:pt x="3366585" y="627899"/>
                  <a:pt x="3263331" y="734928"/>
                  <a:pt x="3330341" y="654517"/>
                </a:cubicBezTo>
                <a:cubicBezTo>
                  <a:pt x="3392107" y="580398"/>
                  <a:pt x="3330667" y="668467"/>
                  <a:pt x="3378468" y="596766"/>
                </a:cubicBezTo>
                <a:cubicBezTo>
                  <a:pt x="3381676" y="587141"/>
                  <a:pt x="3388093" y="578036"/>
                  <a:pt x="3388093" y="567890"/>
                </a:cubicBezTo>
                <a:cubicBezTo>
                  <a:pt x="3388093" y="536895"/>
                  <a:pt x="3371765" y="534546"/>
                  <a:pt x="3349592" y="519764"/>
                </a:cubicBezTo>
                <a:cubicBezTo>
                  <a:pt x="3320716" y="522972"/>
                  <a:pt x="3291623" y="524613"/>
                  <a:pt x="3262965" y="529389"/>
                </a:cubicBezTo>
                <a:cubicBezTo>
                  <a:pt x="3252957" y="531057"/>
                  <a:pt x="3242012" y="532676"/>
                  <a:pt x="3234089" y="539014"/>
                </a:cubicBezTo>
                <a:cubicBezTo>
                  <a:pt x="3225056" y="546241"/>
                  <a:pt x="3221255" y="558265"/>
                  <a:pt x="3214838" y="567890"/>
                </a:cubicBezTo>
                <a:cubicBezTo>
                  <a:pt x="3191055" y="639243"/>
                  <a:pt x="3184571" y="632446"/>
                  <a:pt x="3205213" y="721894"/>
                </a:cubicBezTo>
                <a:cubicBezTo>
                  <a:pt x="3207814" y="733166"/>
                  <a:pt x="3215431" y="743543"/>
                  <a:pt x="3224464" y="750770"/>
                </a:cubicBezTo>
                <a:cubicBezTo>
                  <a:pt x="3232386" y="757108"/>
                  <a:pt x="3243714" y="757187"/>
                  <a:pt x="3253339" y="760395"/>
                </a:cubicBezTo>
                <a:cubicBezTo>
                  <a:pt x="3278471" y="758301"/>
                  <a:pt x="3367207" y="769658"/>
                  <a:pt x="3397718" y="731520"/>
                </a:cubicBezTo>
                <a:cubicBezTo>
                  <a:pt x="3404056" y="723597"/>
                  <a:pt x="3404135" y="712269"/>
                  <a:pt x="3407344" y="702644"/>
                </a:cubicBezTo>
                <a:cubicBezTo>
                  <a:pt x="3404733" y="686979"/>
                  <a:pt x="3399375" y="636324"/>
                  <a:pt x="3388093" y="616016"/>
                </a:cubicBezTo>
                <a:cubicBezTo>
                  <a:pt x="3376857" y="595791"/>
                  <a:pt x="3368842" y="571099"/>
                  <a:pt x="3349592" y="558265"/>
                </a:cubicBezTo>
                <a:lnTo>
                  <a:pt x="3320716" y="539014"/>
                </a:lnTo>
                <a:cubicBezTo>
                  <a:pt x="3303744" y="540711"/>
                  <a:pt x="3217819" y="544613"/>
                  <a:pt x="3185963" y="558265"/>
                </a:cubicBezTo>
                <a:cubicBezTo>
                  <a:pt x="3175330" y="562822"/>
                  <a:pt x="3166712" y="571098"/>
                  <a:pt x="3157087" y="577515"/>
                </a:cubicBezTo>
                <a:cubicBezTo>
                  <a:pt x="3148530" y="603183"/>
                  <a:pt x="3134994" y="621103"/>
                  <a:pt x="3166712" y="644892"/>
                </a:cubicBezTo>
                <a:cubicBezTo>
                  <a:pt x="3182946" y="657067"/>
                  <a:pt x="3205213" y="657726"/>
                  <a:pt x="3224464" y="664143"/>
                </a:cubicBezTo>
                <a:lnTo>
                  <a:pt x="3253339" y="673768"/>
                </a:lnTo>
                <a:cubicBezTo>
                  <a:pt x="3282215" y="670560"/>
                  <a:pt x="3312991" y="674933"/>
                  <a:pt x="3339967" y="664143"/>
                </a:cubicBezTo>
                <a:cubicBezTo>
                  <a:pt x="3349387" y="660375"/>
                  <a:pt x="3349592" y="645413"/>
                  <a:pt x="3349592" y="635267"/>
                </a:cubicBezTo>
                <a:cubicBezTo>
                  <a:pt x="3349592" y="554159"/>
                  <a:pt x="3356543" y="569316"/>
                  <a:pt x="3311091" y="539014"/>
                </a:cubicBezTo>
                <a:cubicBezTo>
                  <a:pt x="3288632" y="542223"/>
                  <a:pt x="3264778" y="540214"/>
                  <a:pt x="3243714" y="548640"/>
                </a:cubicBezTo>
                <a:cubicBezTo>
                  <a:pt x="3231076" y="553695"/>
                  <a:pt x="3225295" y="568801"/>
                  <a:pt x="3214838" y="577515"/>
                </a:cubicBezTo>
                <a:cubicBezTo>
                  <a:pt x="3205951" y="584921"/>
                  <a:pt x="3195588" y="590349"/>
                  <a:pt x="3185963" y="596766"/>
                </a:cubicBezTo>
                <a:cubicBezTo>
                  <a:pt x="3162529" y="667067"/>
                  <a:pt x="3171633" y="634831"/>
                  <a:pt x="3157087" y="693019"/>
                </a:cubicBezTo>
                <a:cubicBezTo>
                  <a:pt x="3160295" y="712269"/>
                  <a:pt x="3157029" y="733826"/>
                  <a:pt x="3166712" y="750770"/>
                </a:cubicBezTo>
                <a:cubicBezTo>
                  <a:pt x="3171746" y="759579"/>
                  <a:pt x="3185442" y="760395"/>
                  <a:pt x="3195588" y="760395"/>
                </a:cubicBezTo>
                <a:cubicBezTo>
                  <a:pt x="3237421" y="760395"/>
                  <a:pt x="3279007" y="753978"/>
                  <a:pt x="3320716" y="750770"/>
                </a:cubicBezTo>
                <a:cubicBezTo>
                  <a:pt x="3330341" y="741145"/>
                  <a:pt x="3342981" y="733793"/>
                  <a:pt x="3349592" y="721894"/>
                </a:cubicBezTo>
                <a:cubicBezTo>
                  <a:pt x="3359447" y="704156"/>
                  <a:pt x="3368843" y="664143"/>
                  <a:pt x="3368843" y="664143"/>
                </a:cubicBezTo>
                <a:cubicBezTo>
                  <a:pt x="3365634" y="651309"/>
                  <a:pt x="3365780" y="637128"/>
                  <a:pt x="3359217" y="625642"/>
                </a:cubicBezTo>
                <a:cubicBezTo>
                  <a:pt x="3342164" y="595800"/>
                  <a:pt x="3307584" y="586917"/>
                  <a:pt x="3282215" y="567890"/>
                </a:cubicBezTo>
                <a:cubicBezTo>
                  <a:pt x="3271325" y="559723"/>
                  <a:pt x="3262964" y="548639"/>
                  <a:pt x="3253339" y="539014"/>
                </a:cubicBezTo>
                <a:cubicBezTo>
                  <a:pt x="3184224" y="548888"/>
                  <a:pt x="3193595" y="530471"/>
                  <a:pt x="3166712" y="577515"/>
                </a:cubicBezTo>
                <a:cubicBezTo>
                  <a:pt x="3159593" y="589973"/>
                  <a:pt x="3152790" y="602694"/>
                  <a:pt x="3147461" y="616016"/>
                </a:cubicBezTo>
                <a:cubicBezTo>
                  <a:pt x="3139925" y="634857"/>
                  <a:pt x="3128211" y="673768"/>
                  <a:pt x="3128211" y="673768"/>
                </a:cubicBezTo>
                <a:cubicBezTo>
                  <a:pt x="3131419" y="702644"/>
                  <a:pt x="3122238" y="735884"/>
                  <a:pt x="3137836" y="760395"/>
                </a:cubicBezTo>
                <a:cubicBezTo>
                  <a:pt x="3148730" y="777515"/>
                  <a:pt x="3195588" y="779646"/>
                  <a:pt x="3195588" y="779646"/>
                </a:cubicBezTo>
                <a:cubicBezTo>
                  <a:pt x="3221255" y="776438"/>
                  <a:pt x="3247495" y="776295"/>
                  <a:pt x="3272590" y="770021"/>
                </a:cubicBezTo>
                <a:cubicBezTo>
                  <a:pt x="3306333" y="761585"/>
                  <a:pt x="3311330" y="745839"/>
                  <a:pt x="3339967" y="731520"/>
                </a:cubicBezTo>
                <a:cubicBezTo>
                  <a:pt x="3349042" y="726983"/>
                  <a:pt x="3359218" y="725103"/>
                  <a:pt x="3368843" y="721894"/>
                </a:cubicBezTo>
                <a:cubicBezTo>
                  <a:pt x="3375260" y="712269"/>
                  <a:pt x="3380687" y="701906"/>
                  <a:pt x="3388093" y="693019"/>
                </a:cubicBezTo>
                <a:cubicBezTo>
                  <a:pt x="3396807" y="682562"/>
                  <a:pt x="3409418" y="675469"/>
                  <a:pt x="3416969" y="664143"/>
                </a:cubicBezTo>
                <a:cubicBezTo>
                  <a:pt x="3422597" y="655701"/>
                  <a:pt x="3424313" y="645153"/>
                  <a:pt x="3426594" y="635267"/>
                </a:cubicBezTo>
                <a:cubicBezTo>
                  <a:pt x="3433951" y="603385"/>
                  <a:pt x="3435498" y="570055"/>
                  <a:pt x="3445845" y="539014"/>
                </a:cubicBezTo>
                <a:cubicBezTo>
                  <a:pt x="3449053" y="529389"/>
                  <a:pt x="3450543" y="519008"/>
                  <a:pt x="3455470" y="510139"/>
                </a:cubicBezTo>
                <a:cubicBezTo>
                  <a:pt x="3466706" y="489914"/>
                  <a:pt x="3493971" y="452387"/>
                  <a:pt x="3493971" y="452387"/>
                </a:cubicBezTo>
                <a:cubicBezTo>
                  <a:pt x="3510763" y="385218"/>
                  <a:pt x="3511129" y="401332"/>
                  <a:pt x="3493971" y="298383"/>
                </a:cubicBezTo>
                <a:cubicBezTo>
                  <a:pt x="3493444" y="295218"/>
                  <a:pt x="3487554" y="298383"/>
                  <a:pt x="3484346" y="298383"/>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F40269C-CC46-4450-A7ED-9E296807755A}"/>
              </a:ext>
            </a:extLst>
          </p:cNvPr>
          <p:cNvSpPr/>
          <p:nvPr/>
        </p:nvSpPr>
        <p:spPr>
          <a:xfrm>
            <a:off x="2261937" y="1963554"/>
            <a:ext cx="1751798" cy="1578543"/>
          </a:xfrm>
          <a:custGeom>
            <a:avLst/>
            <a:gdLst>
              <a:gd name="connsiteX0" fmla="*/ 0 w 1751798"/>
              <a:gd name="connsiteY0" fmla="*/ 1578543 h 1578543"/>
              <a:gd name="connsiteX1" fmla="*/ 67377 w 1751798"/>
              <a:gd name="connsiteY1" fmla="*/ 1511166 h 1578543"/>
              <a:gd name="connsiteX2" fmla="*/ 77002 w 1751798"/>
              <a:gd name="connsiteY2" fmla="*/ 1453414 h 1578543"/>
              <a:gd name="connsiteX3" fmla="*/ 105878 w 1751798"/>
              <a:gd name="connsiteY3" fmla="*/ 1357162 h 1578543"/>
              <a:gd name="connsiteX4" fmla="*/ 115503 w 1751798"/>
              <a:gd name="connsiteY4" fmla="*/ 1328286 h 1578543"/>
              <a:gd name="connsiteX5" fmla="*/ 125128 w 1751798"/>
              <a:gd name="connsiteY5" fmla="*/ 1299410 h 1578543"/>
              <a:gd name="connsiteX6" fmla="*/ 144379 w 1751798"/>
              <a:gd name="connsiteY6" fmla="*/ 1270534 h 1578543"/>
              <a:gd name="connsiteX7" fmla="*/ 173255 w 1751798"/>
              <a:gd name="connsiteY7" fmla="*/ 1174282 h 1578543"/>
              <a:gd name="connsiteX8" fmla="*/ 182880 w 1751798"/>
              <a:gd name="connsiteY8" fmla="*/ 1145406 h 1578543"/>
              <a:gd name="connsiteX9" fmla="*/ 192505 w 1751798"/>
              <a:gd name="connsiteY9" fmla="*/ 1097280 h 1578543"/>
              <a:gd name="connsiteX10" fmla="*/ 202130 w 1751798"/>
              <a:gd name="connsiteY10" fmla="*/ 808522 h 1578543"/>
              <a:gd name="connsiteX11" fmla="*/ 211756 w 1751798"/>
              <a:gd name="connsiteY11" fmla="*/ 770021 h 1578543"/>
              <a:gd name="connsiteX12" fmla="*/ 231006 w 1751798"/>
              <a:gd name="connsiteY12" fmla="*/ 673768 h 1578543"/>
              <a:gd name="connsiteX13" fmla="*/ 240631 w 1751798"/>
              <a:gd name="connsiteY13" fmla="*/ 644892 h 1578543"/>
              <a:gd name="connsiteX14" fmla="*/ 317634 w 1751798"/>
              <a:gd name="connsiteY14" fmla="*/ 577515 h 1578543"/>
              <a:gd name="connsiteX15" fmla="*/ 375385 w 1751798"/>
              <a:gd name="connsiteY15" fmla="*/ 558265 h 1578543"/>
              <a:gd name="connsiteX16" fmla="*/ 433137 w 1751798"/>
              <a:gd name="connsiteY16" fmla="*/ 519764 h 1578543"/>
              <a:gd name="connsiteX17" fmla="*/ 481263 w 1751798"/>
              <a:gd name="connsiteY17" fmla="*/ 471638 h 1578543"/>
              <a:gd name="connsiteX18" fmla="*/ 529389 w 1751798"/>
              <a:gd name="connsiteY18" fmla="*/ 413886 h 1578543"/>
              <a:gd name="connsiteX19" fmla="*/ 548640 w 1751798"/>
              <a:gd name="connsiteY19" fmla="*/ 385010 h 1578543"/>
              <a:gd name="connsiteX20" fmla="*/ 577516 w 1751798"/>
              <a:gd name="connsiteY20" fmla="*/ 375385 h 1578543"/>
              <a:gd name="connsiteX21" fmla="*/ 616017 w 1751798"/>
              <a:gd name="connsiteY21" fmla="*/ 356134 h 1578543"/>
              <a:gd name="connsiteX22" fmla="*/ 644892 w 1751798"/>
              <a:gd name="connsiteY22" fmla="*/ 336884 h 1578543"/>
              <a:gd name="connsiteX23" fmla="*/ 702644 w 1751798"/>
              <a:gd name="connsiteY23" fmla="*/ 317633 h 1578543"/>
              <a:gd name="connsiteX24" fmla="*/ 770021 w 1751798"/>
              <a:gd name="connsiteY24" fmla="*/ 298383 h 1578543"/>
              <a:gd name="connsiteX25" fmla="*/ 798897 w 1751798"/>
              <a:gd name="connsiteY25" fmla="*/ 288758 h 1578543"/>
              <a:gd name="connsiteX26" fmla="*/ 866274 w 1751798"/>
              <a:gd name="connsiteY26" fmla="*/ 250257 h 1578543"/>
              <a:gd name="connsiteX27" fmla="*/ 952901 w 1751798"/>
              <a:gd name="connsiteY27" fmla="*/ 221381 h 1578543"/>
              <a:gd name="connsiteX28" fmla="*/ 1068404 w 1751798"/>
              <a:gd name="connsiteY28" fmla="*/ 182880 h 1578543"/>
              <a:gd name="connsiteX29" fmla="*/ 1126156 w 1751798"/>
              <a:gd name="connsiteY29" fmla="*/ 163629 h 1578543"/>
              <a:gd name="connsiteX30" fmla="*/ 1155031 w 1751798"/>
              <a:gd name="connsiteY30" fmla="*/ 154004 h 1578543"/>
              <a:gd name="connsiteX31" fmla="*/ 1193532 w 1751798"/>
              <a:gd name="connsiteY31" fmla="*/ 144379 h 1578543"/>
              <a:gd name="connsiteX32" fmla="*/ 1424539 w 1751798"/>
              <a:gd name="connsiteY32" fmla="*/ 134753 h 1578543"/>
              <a:gd name="connsiteX33" fmla="*/ 1491916 w 1751798"/>
              <a:gd name="connsiteY33" fmla="*/ 125128 h 1578543"/>
              <a:gd name="connsiteX34" fmla="*/ 1540042 w 1751798"/>
              <a:gd name="connsiteY34" fmla="*/ 115503 h 1578543"/>
              <a:gd name="connsiteX35" fmla="*/ 1645920 w 1751798"/>
              <a:gd name="connsiteY35" fmla="*/ 105878 h 1578543"/>
              <a:gd name="connsiteX36" fmla="*/ 1703671 w 1751798"/>
              <a:gd name="connsiteY36" fmla="*/ 67377 h 1578543"/>
              <a:gd name="connsiteX37" fmla="*/ 1742172 w 1751798"/>
              <a:gd name="connsiteY37" fmla="*/ 28875 h 1578543"/>
              <a:gd name="connsiteX38" fmla="*/ 1751798 w 1751798"/>
              <a:gd name="connsiteY38" fmla="*/ 0 h 157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51798" h="1578543">
                <a:moveTo>
                  <a:pt x="0" y="1578543"/>
                </a:moveTo>
                <a:cubicBezTo>
                  <a:pt x="20051" y="1562502"/>
                  <a:pt x="57626" y="1540419"/>
                  <a:pt x="67377" y="1511166"/>
                </a:cubicBezTo>
                <a:cubicBezTo>
                  <a:pt x="73549" y="1492651"/>
                  <a:pt x="73175" y="1472551"/>
                  <a:pt x="77002" y="1453414"/>
                </a:cubicBezTo>
                <a:cubicBezTo>
                  <a:pt x="84276" y="1417043"/>
                  <a:pt x="93599" y="1393999"/>
                  <a:pt x="105878" y="1357162"/>
                </a:cubicBezTo>
                <a:lnTo>
                  <a:pt x="115503" y="1328286"/>
                </a:lnTo>
                <a:cubicBezTo>
                  <a:pt x="118711" y="1318661"/>
                  <a:pt x="119500" y="1307852"/>
                  <a:pt x="125128" y="1299410"/>
                </a:cubicBezTo>
                <a:lnTo>
                  <a:pt x="144379" y="1270534"/>
                </a:lnTo>
                <a:cubicBezTo>
                  <a:pt x="190123" y="1133301"/>
                  <a:pt x="144162" y="1276104"/>
                  <a:pt x="173255" y="1174282"/>
                </a:cubicBezTo>
                <a:cubicBezTo>
                  <a:pt x="176042" y="1164526"/>
                  <a:pt x="180419" y="1155249"/>
                  <a:pt x="182880" y="1145406"/>
                </a:cubicBezTo>
                <a:cubicBezTo>
                  <a:pt x="186848" y="1129535"/>
                  <a:pt x="189297" y="1113322"/>
                  <a:pt x="192505" y="1097280"/>
                </a:cubicBezTo>
                <a:cubicBezTo>
                  <a:pt x="195713" y="1001027"/>
                  <a:pt x="196475" y="904662"/>
                  <a:pt x="202130" y="808522"/>
                </a:cubicBezTo>
                <a:cubicBezTo>
                  <a:pt x="202907" y="795316"/>
                  <a:pt x="209162" y="782993"/>
                  <a:pt x="211756" y="770021"/>
                </a:cubicBezTo>
                <a:cubicBezTo>
                  <a:pt x="224364" y="706983"/>
                  <a:pt x="216100" y="725941"/>
                  <a:pt x="231006" y="673768"/>
                </a:cubicBezTo>
                <a:cubicBezTo>
                  <a:pt x="233793" y="664012"/>
                  <a:pt x="236094" y="653967"/>
                  <a:pt x="240631" y="644892"/>
                </a:cubicBezTo>
                <a:cubicBezTo>
                  <a:pt x="256352" y="613451"/>
                  <a:pt x="282987" y="589064"/>
                  <a:pt x="317634" y="577515"/>
                </a:cubicBezTo>
                <a:lnTo>
                  <a:pt x="375385" y="558265"/>
                </a:lnTo>
                <a:cubicBezTo>
                  <a:pt x="394636" y="545431"/>
                  <a:pt x="420304" y="539015"/>
                  <a:pt x="433137" y="519764"/>
                </a:cubicBezTo>
                <a:cubicBezTo>
                  <a:pt x="458804" y="481263"/>
                  <a:pt x="442762" y="497305"/>
                  <a:pt x="481263" y="471638"/>
                </a:cubicBezTo>
                <a:cubicBezTo>
                  <a:pt x="529060" y="399944"/>
                  <a:pt x="467630" y="487998"/>
                  <a:pt x="529389" y="413886"/>
                </a:cubicBezTo>
                <a:cubicBezTo>
                  <a:pt x="536795" y="404999"/>
                  <a:pt x="539607" y="392237"/>
                  <a:pt x="548640" y="385010"/>
                </a:cubicBezTo>
                <a:cubicBezTo>
                  <a:pt x="556563" y="378672"/>
                  <a:pt x="568190" y="379382"/>
                  <a:pt x="577516" y="375385"/>
                </a:cubicBezTo>
                <a:cubicBezTo>
                  <a:pt x="590704" y="369733"/>
                  <a:pt x="603559" y="363253"/>
                  <a:pt x="616017" y="356134"/>
                </a:cubicBezTo>
                <a:cubicBezTo>
                  <a:pt x="626061" y="350395"/>
                  <a:pt x="634321" y="341582"/>
                  <a:pt x="644892" y="336884"/>
                </a:cubicBezTo>
                <a:cubicBezTo>
                  <a:pt x="663435" y="328643"/>
                  <a:pt x="683393" y="324050"/>
                  <a:pt x="702644" y="317633"/>
                </a:cubicBezTo>
                <a:cubicBezTo>
                  <a:pt x="771862" y="294560"/>
                  <a:pt x="685440" y="322548"/>
                  <a:pt x="770021" y="298383"/>
                </a:cubicBezTo>
                <a:cubicBezTo>
                  <a:pt x="779777" y="295596"/>
                  <a:pt x="789272" y="291966"/>
                  <a:pt x="798897" y="288758"/>
                </a:cubicBezTo>
                <a:cubicBezTo>
                  <a:pt x="824948" y="271390"/>
                  <a:pt x="835737" y="262472"/>
                  <a:pt x="866274" y="250257"/>
                </a:cubicBezTo>
                <a:cubicBezTo>
                  <a:pt x="866305" y="250245"/>
                  <a:pt x="938448" y="226199"/>
                  <a:pt x="952901" y="221381"/>
                </a:cubicBezTo>
                <a:lnTo>
                  <a:pt x="1068404" y="182880"/>
                </a:lnTo>
                <a:lnTo>
                  <a:pt x="1126156" y="163629"/>
                </a:lnTo>
                <a:cubicBezTo>
                  <a:pt x="1135781" y="160421"/>
                  <a:pt x="1145188" y="156465"/>
                  <a:pt x="1155031" y="154004"/>
                </a:cubicBezTo>
                <a:cubicBezTo>
                  <a:pt x="1167865" y="150796"/>
                  <a:pt x="1180337" y="145322"/>
                  <a:pt x="1193532" y="144379"/>
                </a:cubicBezTo>
                <a:cubicBezTo>
                  <a:pt x="1270405" y="138888"/>
                  <a:pt x="1347537" y="137962"/>
                  <a:pt x="1424539" y="134753"/>
                </a:cubicBezTo>
                <a:cubicBezTo>
                  <a:pt x="1446998" y="131545"/>
                  <a:pt x="1469538" y="128858"/>
                  <a:pt x="1491916" y="125128"/>
                </a:cubicBezTo>
                <a:cubicBezTo>
                  <a:pt x="1508053" y="122439"/>
                  <a:pt x="1523809" y="117532"/>
                  <a:pt x="1540042" y="115503"/>
                </a:cubicBezTo>
                <a:cubicBezTo>
                  <a:pt x="1575207" y="111108"/>
                  <a:pt x="1610627" y="109086"/>
                  <a:pt x="1645920" y="105878"/>
                </a:cubicBezTo>
                <a:cubicBezTo>
                  <a:pt x="1665170" y="93044"/>
                  <a:pt x="1696354" y="89326"/>
                  <a:pt x="1703671" y="67377"/>
                </a:cubicBezTo>
                <a:cubicBezTo>
                  <a:pt x="1716506" y="28876"/>
                  <a:pt x="1703672" y="41710"/>
                  <a:pt x="1742172" y="28875"/>
                </a:cubicBezTo>
                <a:lnTo>
                  <a:pt x="1751798"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close up of a logo&#10;&#10;Description automatically generated with low confidence">
            <a:extLst>
              <a:ext uri="{FF2B5EF4-FFF2-40B4-BE49-F238E27FC236}">
                <a16:creationId xmlns:a16="http://schemas.microsoft.com/office/drawing/2014/main" id="{08BE1628-E582-4703-930B-40638822D76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993152" y="1529014"/>
            <a:ext cx="438254" cy="434540"/>
          </a:xfrm>
          <a:prstGeom prst="rect">
            <a:avLst/>
          </a:prstGeom>
        </p:spPr>
      </p:pic>
      <p:sp>
        <p:nvSpPr>
          <p:cNvPr id="2" name="Arrow: Down 1">
            <a:extLst>
              <a:ext uri="{FF2B5EF4-FFF2-40B4-BE49-F238E27FC236}">
                <a16:creationId xmlns:a16="http://schemas.microsoft.com/office/drawing/2014/main" id="{B5CB14CD-7DE3-4BC1-8962-535617247A98}"/>
              </a:ext>
            </a:extLst>
          </p:cNvPr>
          <p:cNvSpPr/>
          <p:nvPr/>
        </p:nvSpPr>
        <p:spPr>
          <a:xfrm rot="2092762">
            <a:off x="4966301" y="4261818"/>
            <a:ext cx="445511" cy="911565"/>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68B1F00-8F16-46CC-A3D5-A7AFE9FB1140}"/>
              </a:ext>
            </a:extLst>
          </p:cNvPr>
          <p:cNvSpPr txBox="1"/>
          <p:nvPr/>
        </p:nvSpPr>
        <p:spPr>
          <a:xfrm>
            <a:off x="4822331" y="4006705"/>
            <a:ext cx="1055417" cy="338554"/>
          </a:xfrm>
          <a:prstGeom prst="rect">
            <a:avLst/>
          </a:prstGeom>
          <a:noFill/>
        </p:spPr>
        <p:txBody>
          <a:bodyPr wrap="none" rtlCol="0">
            <a:spAutoFit/>
          </a:bodyPr>
          <a:lstStyle/>
          <a:p>
            <a:r>
              <a:rPr lang="en-US" sz="1600">
                <a:solidFill>
                  <a:srgbClr val="C00000"/>
                </a:solidFill>
                <a:latin typeface="DIN 2014" panose="020F0502020204030204" pitchFamily="34" charset="0"/>
                <a:ea typeface="DIN 2014" panose="020F0502020204030204" pitchFamily="34" charset="0"/>
              </a:rPr>
              <a:t>Walkway?</a:t>
            </a:r>
          </a:p>
        </p:txBody>
      </p:sp>
    </p:spTree>
    <p:extLst>
      <p:ext uri="{BB962C8B-B14F-4D97-AF65-F5344CB8AC3E}">
        <p14:creationId xmlns:p14="http://schemas.microsoft.com/office/powerpoint/2010/main" val="122498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P spid="2" grpId="0" animBg="1"/>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Connect</a:t>
            </a:r>
          </a:p>
        </p:txBody>
      </p:sp>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E5C9A3F-A2C8-4224-BCB5-E0729308CA55}"/>
              </a:ext>
            </a:extLst>
          </p:cNvPr>
          <p:cNvSpPr txBox="1"/>
          <p:nvPr/>
        </p:nvSpPr>
        <p:spPr>
          <a:xfrm>
            <a:off x="408151" y="241149"/>
            <a:ext cx="5434501" cy="584775"/>
          </a:xfrm>
          <a:prstGeom prst="rect">
            <a:avLst/>
          </a:prstGeom>
          <a:noFill/>
        </p:spPr>
        <p:txBody>
          <a:bodyPr wrap="none" rtlCol="0">
            <a:spAutoFit/>
          </a:bodyPr>
          <a:lstStyle/>
          <a:p>
            <a:r>
              <a:rPr lang="en-US" sz="3200">
                <a:latin typeface="DIN 2014" panose="020F0502020204030204" pitchFamily="34" charset="0"/>
                <a:ea typeface="DIN 2014" panose="020F0502020204030204" pitchFamily="34" charset="0"/>
              </a:rPr>
              <a:t>Confirm Plan with Homeowner</a:t>
            </a:r>
          </a:p>
        </p:txBody>
      </p:sp>
      <p:pic>
        <p:nvPicPr>
          <p:cNvPr id="14" name="Picture 13">
            <a:extLst>
              <a:ext uri="{FF2B5EF4-FFF2-40B4-BE49-F238E27FC236}">
                <a16:creationId xmlns:a16="http://schemas.microsoft.com/office/drawing/2014/main" id="{8CBED58E-4B47-4419-BA6D-7E3E4993ED64}"/>
              </a:ext>
            </a:extLst>
          </p:cNvPr>
          <p:cNvPicPr>
            <a:picLocks noChangeAspect="1"/>
          </p:cNvPicPr>
          <p:nvPr/>
        </p:nvPicPr>
        <p:blipFill>
          <a:blip r:embed="rId3">
            <a:alphaModFix amt="50000"/>
          </a:blip>
          <a:stretch>
            <a:fillRect/>
          </a:stretch>
        </p:blipFill>
        <p:spPr>
          <a:xfrm>
            <a:off x="1339825" y="1392968"/>
            <a:ext cx="9005654" cy="5015342"/>
          </a:xfrm>
          <a:prstGeom prst="rect">
            <a:avLst/>
          </a:prstGeom>
        </p:spPr>
      </p:pic>
      <p:sp>
        <p:nvSpPr>
          <p:cNvPr id="2" name="TextBox 1">
            <a:extLst>
              <a:ext uri="{FF2B5EF4-FFF2-40B4-BE49-F238E27FC236}">
                <a16:creationId xmlns:a16="http://schemas.microsoft.com/office/drawing/2014/main" id="{2B6A8E3F-BF04-4C46-880E-1A7534021DE5}"/>
              </a:ext>
            </a:extLst>
          </p:cNvPr>
          <p:cNvSpPr txBox="1"/>
          <p:nvPr/>
        </p:nvSpPr>
        <p:spPr>
          <a:xfrm>
            <a:off x="4545479" y="5513510"/>
            <a:ext cx="489236" cy="369332"/>
          </a:xfrm>
          <a:prstGeom prst="rect">
            <a:avLst/>
          </a:prstGeom>
          <a:noFill/>
        </p:spPr>
        <p:txBody>
          <a:bodyPr wrap="none" rtlCol="0">
            <a:spAutoFit/>
          </a:bodyPr>
          <a:lstStyle/>
          <a:p>
            <a:r>
              <a:rPr lang="en-US"/>
              <a:t>Dig</a:t>
            </a:r>
          </a:p>
        </p:txBody>
      </p:sp>
      <p:cxnSp>
        <p:nvCxnSpPr>
          <p:cNvPr id="11" name="Straight Arrow Connector 10">
            <a:extLst>
              <a:ext uri="{FF2B5EF4-FFF2-40B4-BE49-F238E27FC236}">
                <a16:creationId xmlns:a16="http://schemas.microsoft.com/office/drawing/2014/main" id="{BAF6E39A-531A-46CD-A6C1-4438EB54ACB5}"/>
              </a:ext>
            </a:extLst>
          </p:cNvPr>
          <p:cNvCxnSpPr/>
          <p:nvPr/>
        </p:nvCxnSpPr>
        <p:spPr>
          <a:xfrm>
            <a:off x="4226503" y="5334708"/>
            <a:ext cx="1616149" cy="57895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Freeform: Shape 11">
            <a:extLst>
              <a:ext uri="{FF2B5EF4-FFF2-40B4-BE49-F238E27FC236}">
                <a16:creationId xmlns:a16="http://schemas.microsoft.com/office/drawing/2014/main" id="{F21DF462-958E-420E-9284-56A3D0C9EFB2}"/>
              </a:ext>
            </a:extLst>
          </p:cNvPr>
          <p:cNvSpPr/>
          <p:nvPr/>
        </p:nvSpPr>
        <p:spPr>
          <a:xfrm>
            <a:off x="2271562" y="3898232"/>
            <a:ext cx="2319689" cy="1520791"/>
          </a:xfrm>
          <a:custGeom>
            <a:avLst/>
            <a:gdLst>
              <a:gd name="connsiteX0" fmla="*/ 67377 w 2319689"/>
              <a:gd name="connsiteY0" fmla="*/ 0 h 1520791"/>
              <a:gd name="connsiteX1" fmla="*/ 48126 w 2319689"/>
              <a:gd name="connsiteY1" fmla="*/ 48126 h 1520791"/>
              <a:gd name="connsiteX2" fmla="*/ 28876 w 2319689"/>
              <a:gd name="connsiteY2" fmla="*/ 77002 h 1520791"/>
              <a:gd name="connsiteX3" fmla="*/ 0 w 2319689"/>
              <a:gd name="connsiteY3" fmla="*/ 173254 h 1520791"/>
              <a:gd name="connsiteX4" fmla="*/ 9625 w 2319689"/>
              <a:gd name="connsiteY4" fmla="*/ 452387 h 1520791"/>
              <a:gd name="connsiteX5" fmla="*/ 28876 w 2319689"/>
              <a:gd name="connsiteY5" fmla="*/ 529389 h 1520791"/>
              <a:gd name="connsiteX6" fmla="*/ 38501 w 2319689"/>
              <a:gd name="connsiteY6" fmla="*/ 567890 h 1520791"/>
              <a:gd name="connsiteX7" fmla="*/ 57752 w 2319689"/>
              <a:gd name="connsiteY7" fmla="*/ 625642 h 1520791"/>
              <a:gd name="connsiteX8" fmla="*/ 115503 w 2319689"/>
              <a:gd name="connsiteY8" fmla="*/ 683393 h 1520791"/>
              <a:gd name="connsiteX9" fmla="*/ 134754 w 2319689"/>
              <a:gd name="connsiteY9" fmla="*/ 712269 h 1520791"/>
              <a:gd name="connsiteX10" fmla="*/ 202131 w 2319689"/>
              <a:gd name="connsiteY10" fmla="*/ 750770 h 1520791"/>
              <a:gd name="connsiteX11" fmla="*/ 259882 w 2319689"/>
              <a:gd name="connsiteY11" fmla="*/ 808522 h 1520791"/>
              <a:gd name="connsiteX12" fmla="*/ 298383 w 2319689"/>
              <a:gd name="connsiteY12" fmla="*/ 847023 h 1520791"/>
              <a:gd name="connsiteX13" fmla="*/ 336884 w 2319689"/>
              <a:gd name="connsiteY13" fmla="*/ 866273 h 1520791"/>
              <a:gd name="connsiteX14" fmla="*/ 404261 w 2319689"/>
              <a:gd name="connsiteY14" fmla="*/ 914400 h 1520791"/>
              <a:gd name="connsiteX15" fmla="*/ 442762 w 2319689"/>
              <a:gd name="connsiteY15" fmla="*/ 933650 h 1520791"/>
              <a:gd name="connsiteX16" fmla="*/ 471638 w 2319689"/>
              <a:gd name="connsiteY16" fmla="*/ 952901 h 1520791"/>
              <a:gd name="connsiteX17" fmla="*/ 510139 w 2319689"/>
              <a:gd name="connsiteY17" fmla="*/ 962526 h 1520791"/>
              <a:gd name="connsiteX18" fmla="*/ 548640 w 2319689"/>
              <a:gd name="connsiteY18" fmla="*/ 981776 h 1520791"/>
              <a:gd name="connsiteX19" fmla="*/ 577516 w 2319689"/>
              <a:gd name="connsiteY19" fmla="*/ 991402 h 1520791"/>
              <a:gd name="connsiteX20" fmla="*/ 606392 w 2319689"/>
              <a:gd name="connsiteY20" fmla="*/ 1010652 h 1520791"/>
              <a:gd name="connsiteX21" fmla="*/ 664143 w 2319689"/>
              <a:gd name="connsiteY21" fmla="*/ 1029903 h 1520791"/>
              <a:gd name="connsiteX22" fmla="*/ 702644 w 2319689"/>
              <a:gd name="connsiteY22" fmla="*/ 1049153 h 1520791"/>
              <a:gd name="connsiteX23" fmla="*/ 741145 w 2319689"/>
              <a:gd name="connsiteY23" fmla="*/ 1058779 h 1520791"/>
              <a:gd name="connsiteX24" fmla="*/ 779646 w 2319689"/>
              <a:gd name="connsiteY24" fmla="*/ 1078029 h 1520791"/>
              <a:gd name="connsiteX25" fmla="*/ 837398 w 2319689"/>
              <a:gd name="connsiteY25" fmla="*/ 1097280 h 1520791"/>
              <a:gd name="connsiteX26" fmla="*/ 895150 w 2319689"/>
              <a:gd name="connsiteY26" fmla="*/ 1135781 h 1520791"/>
              <a:gd name="connsiteX27" fmla="*/ 962526 w 2319689"/>
              <a:gd name="connsiteY27" fmla="*/ 1164656 h 1520791"/>
              <a:gd name="connsiteX28" fmla="*/ 991402 w 2319689"/>
              <a:gd name="connsiteY28" fmla="*/ 1174282 h 1520791"/>
              <a:gd name="connsiteX29" fmla="*/ 1078030 w 2319689"/>
              <a:gd name="connsiteY29" fmla="*/ 1193532 h 1520791"/>
              <a:gd name="connsiteX30" fmla="*/ 1174282 w 2319689"/>
              <a:gd name="connsiteY30" fmla="*/ 1232033 h 1520791"/>
              <a:gd name="connsiteX31" fmla="*/ 1203158 w 2319689"/>
              <a:gd name="connsiteY31" fmla="*/ 1251284 h 1520791"/>
              <a:gd name="connsiteX32" fmla="*/ 1299411 w 2319689"/>
              <a:gd name="connsiteY32" fmla="*/ 1270534 h 1520791"/>
              <a:gd name="connsiteX33" fmla="*/ 1376413 w 2319689"/>
              <a:gd name="connsiteY33" fmla="*/ 1289785 h 1520791"/>
              <a:gd name="connsiteX34" fmla="*/ 1414914 w 2319689"/>
              <a:gd name="connsiteY34" fmla="*/ 1299410 h 1520791"/>
              <a:gd name="connsiteX35" fmla="*/ 1482291 w 2319689"/>
              <a:gd name="connsiteY35" fmla="*/ 1318661 h 1520791"/>
              <a:gd name="connsiteX36" fmla="*/ 1915427 w 2319689"/>
              <a:gd name="connsiteY36" fmla="*/ 1328286 h 1520791"/>
              <a:gd name="connsiteX37" fmla="*/ 1915427 w 2319689"/>
              <a:gd name="connsiteY37" fmla="*/ 1434164 h 1520791"/>
              <a:gd name="connsiteX38" fmla="*/ 1857676 w 2319689"/>
              <a:gd name="connsiteY38" fmla="*/ 1463040 h 1520791"/>
              <a:gd name="connsiteX39" fmla="*/ 1809550 w 2319689"/>
              <a:gd name="connsiteY39" fmla="*/ 1453414 h 1520791"/>
              <a:gd name="connsiteX40" fmla="*/ 1799924 w 2319689"/>
              <a:gd name="connsiteY40" fmla="*/ 1424539 h 1520791"/>
              <a:gd name="connsiteX41" fmla="*/ 1809550 w 2319689"/>
              <a:gd name="connsiteY41" fmla="*/ 1357162 h 1520791"/>
              <a:gd name="connsiteX42" fmla="*/ 1867301 w 2319689"/>
              <a:gd name="connsiteY42" fmla="*/ 1337911 h 1520791"/>
              <a:gd name="connsiteX43" fmla="*/ 1896177 w 2319689"/>
              <a:gd name="connsiteY43" fmla="*/ 1347536 h 1520791"/>
              <a:gd name="connsiteX44" fmla="*/ 1905802 w 2319689"/>
              <a:gd name="connsiteY44" fmla="*/ 1376412 h 1520791"/>
              <a:gd name="connsiteX45" fmla="*/ 1896177 w 2319689"/>
              <a:gd name="connsiteY45" fmla="*/ 1472665 h 1520791"/>
              <a:gd name="connsiteX46" fmla="*/ 1867301 w 2319689"/>
              <a:gd name="connsiteY46" fmla="*/ 1482290 h 1520791"/>
              <a:gd name="connsiteX47" fmla="*/ 1790299 w 2319689"/>
              <a:gd name="connsiteY47" fmla="*/ 1453414 h 1520791"/>
              <a:gd name="connsiteX48" fmla="*/ 1780674 w 2319689"/>
              <a:gd name="connsiteY48" fmla="*/ 1424539 h 1520791"/>
              <a:gd name="connsiteX49" fmla="*/ 1790299 w 2319689"/>
              <a:gd name="connsiteY49" fmla="*/ 1357162 h 1520791"/>
              <a:gd name="connsiteX50" fmla="*/ 1799924 w 2319689"/>
              <a:gd name="connsiteY50" fmla="*/ 1328286 h 1520791"/>
              <a:gd name="connsiteX51" fmla="*/ 1857676 w 2319689"/>
              <a:gd name="connsiteY51" fmla="*/ 1309035 h 1520791"/>
              <a:gd name="connsiteX52" fmla="*/ 1886552 w 2319689"/>
              <a:gd name="connsiteY52" fmla="*/ 1318661 h 1520791"/>
              <a:gd name="connsiteX53" fmla="*/ 1857676 w 2319689"/>
              <a:gd name="connsiteY53" fmla="*/ 1472665 h 1520791"/>
              <a:gd name="connsiteX54" fmla="*/ 1828800 w 2319689"/>
              <a:gd name="connsiteY54" fmla="*/ 1501541 h 1520791"/>
              <a:gd name="connsiteX55" fmla="*/ 1799924 w 2319689"/>
              <a:gd name="connsiteY55" fmla="*/ 1511166 h 1520791"/>
              <a:gd name="connsiteX56" fmla="*/ 1751798 w 2319689"/>
              <a:gd name="connsiteY56" fmla="*/ 1501541 h 1520791"/>
              <a:gd name="connsiteX57" fmla="*/ 1732547 w 2319689"/>
              <a:gd name="connsiteY57" fmla="*/ 1463040 h 1520791"/>
              <a:gd name="connsiteX58" fmla="*/ 1703672 w 2319689"/>
              <a:gd name="connsiteY58" fmla="*/ 1405288 h 1520791"/>
              <a:gd name="connsiteX59" fmla="*/ 1713297 w 2319689"/>
              <a:gd name="connsiteY59" fmla="*/ 1357162 h 1520791"/>
              <a:gd name="connsiteX60" fmla="*/ 1780674 w 2319689"/>
              <a:gd name="connsiteY60" fmla="*/ 1328286 h 1520791"/>
              <a:gd name="connsiteX61" fmla="*/ 1828800 w 2319689"/>
              <a:gd name="connsiteY61" fmla="*/ 1337911 h 1520791"/>
              <a:gd name="connsiteX62" fmla="*/ 1848051 w 2319689"/>
              <a:gd name="connsiteY62" fmla="*/ 1366787 h 1520791"/>
              <a:gd name="connsiteX63" fmla="*/ 1819175 w 2319689"/>
              <a:gd name="connsiteY63" fmla="*/ 1491915 h 1520791"/>
              <a:gd name="connsiteX64" fmla="*/ 1790299 w 2319689"/>
              <a:gd name="connsiteY64" fmla="*/ 1511166 h 1520791"/>
              <a:gd name="connsiteX65" fmla="*/ 1751798 w 2319689"/>
              <a:gd name="connsiteY65" fmla="*/ 1520791 h 1520791"/>
              <a:gd name="connsiteX66" fmla="*/ 1626670 w 2319689"/>
              <a:gd name="connsiteY66" fmla="*/ 1405288 h 1520791"/>
              <a:gd name="connsiteX67" fmla="*/ 1684421 w 2319689"/>
              <a:gd name="connsiteY67" fmla="*/ 1386037 h 1520791"/>
              <a:gd name="connsiteX68" fmla="*/ 1713297 w 2319689"/>
              <a:gd name="connsiteY68" fmla="*/ 1376412 h 1520791"/>
              <a:gd name="connsiteX69" fmla="*/ 1751798 w 2319689"/>
              <a:gd name="connsiteY69" fmla="*/ 1366787 h 1520791"/>
              <a:gd name="connsiteX70" fmla="*/ 1848051 w 2319689"/>
              <a:gd name="connsiteY70" fmla="*/ 1337911 h 1520791"/>
              <a:gd name="connsiteX71" fmla="*/ 1973179 w 2319689"/>
              <a:gd name="connsiteY71" fmla="*/ 1328286 h 1520791"/>
              <a:gd name="connsiteX72" fmla="*/ 2050181 w 2319689"/>
              <a:gd name="connsiteY72" fmla="*/ 1309035 h 1520791"/>
              <a:gd name="connsiteX73" fmla="*/ 2136809 w 2319689"/>
              <a:gd name="connsiteY73" fmla="*/ 1260909 h 1520791"/>
              <a:gd name="connsiteX74" fmla="*/ 2319689 w 2319689"/>
              <a:gd name="connsiteY74" fmla="*/ 1270534 h 152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319689" h="1520791">
                <a:moveTo>
                  <a:pt x="67377" y="0"/>
                </a:moveTo>
                <a:cubicBezTo>
                  <a:pt x="60960" y="16042"/>
                  <a:pt x="55853" y="32672"/>
                  <a:pt x="48126" y="48126"/>
                </a:cubicBezTo>
                <a:cubicBezTo>
                  <a:pt x="42953" y="58473"/>
                  <a:pt x="33574" y="66431"/>
                  <a:pt x="28876" y="77002"/>
                </a:cubicBezTo>
                <a:cubicBezTo>
                  <a:pt x="15483" y="107136"/>
                  <a:pt x="8000" y="141253"/>
                  <a:pt x="0" y="173254"/>
                </a:cubicBezTo>
                <a:cubicBezTo>
                  <a:pt x="3208" y="266298"/>
                  <a:pt x="4158" y="359448"/>
                  <a:pt x="9625" y="452387"/>
                </a:cubicBezTo>
                <a:cubicBezTo>
                  <a:pt x="11799" y="489345"/>
                  <a:pt x="19933" y="498089"/>
                  <a:pt x="28876" y="529389"/>
                </a:cubicBezTo>
                <a:cubicBezTo>
                  <a:pt x="32510" y="542109"/>
                  <a:pt x="34700" y="555219"/>
                  <a:pt x="38501" y="567890"/>
                </a:cubicBezTo>
                <a:cubicBezTo>
                  <a:pt x="44332" y="587326"/>
                  <a:pt x="43403" y="611293"/>
                  <a:pt x="57752" y="625642"/>
                </a:cubicBezTo>
                <a:cubicBezTo>
                  <a:pt x="77002" y="644892"/>
                  <a:pt x="100402" y="660741"/>
                  <a:pt x="115503" y="683393"/>
                </a:cubicBezTo>
                <a:cubicBezTo>
                  <a:pt x="121920" y="693018"/>
                  <a:pt x="126574" y="704089"/>
                  <a:pt x="134754" y="712269"/>
                </a:cubicBezTo>
                <a:cubicBezTo>
                  <a:pt x="148360" y="725875"/>
                  <a:pt x="187030" y="743220"/>
                  <a:pt x="202131" y="750770"/>
                </a:cubicBezTo>
                <a:cubicBezTo>
                  <a:pt x="261365" y="829751"/>
                  <a:pt x="200771" y="757855"/>
                  <a:pt x="259882" y="808522"/>
                </a:cubicBezTo>
                <a:cubicBezTo>
                  <a:pt x="273662" y="820334"/>
                  <a:pt x="283863" y="836133"/>
                  <a:pt x="298383" y="847023"/>
                </a:cubicBezTo>
                <a:cubicBezTo>
                  <a:pt x="309862" y="855632"/>
                  <a:pt x="324717" y="858668"/>
                  <a:pt x="336884" y="866273"/>
                </a:cubicBezTo>
                <a:cubicBezTo>
                  <a:pt x="391969" y="900701"/>
                  <a:pt x="356752" y="887252"/>
                  <a:pt x="404261" y="914400"/>
                </a:cubicBezTo>
                <a:cubicBezTo>
                  <a:pt x="416719" y="921519"/>
                  <a:pt x="430304" y="926531"/>
                  <a:pt x="442762" y="933650"/>
                </a:cubicBezTo>
                <a:cubicBezTo>
                  <a:pt x="452806" y="939389"/>
                  <a:pt x="461005" y="948344"/>
                  <a:pt x="471638" y="952901"/>
                </a:cubicBezTo>
                <a:cubicBezTo>
                  <a:pt x="483797" y="958112"/>
                  <a:pt x="497753" y="957881"/>
                  <a:pt x="510139" y="962526"/>
                </a:cubicBezTo>
                <a:cubicBezTo>
                  <a:pt x="523574" y="967564"/>
                  <a:pt x="535452" y="976124"/>
                  <a:pt x="548640" y="981776"/>
                </a:cubicBezTo>
                <a:cubicBezTo>
                  <a:pt x="557966" y="985773"/>
                  <a:pt x="568441" y="986865"/>
                  <a:pt x="577516" y="991402"/>
                </a:cubicBezTo>
                <a:cubicBezTo>
                  <a:pt x="587863" y="996575"/>
                  <a:pt x="595821" y="1005954"/>
                  <a:pt x="606392" y="1010652"/>
                </a:cubicBezTo>
                <a:cubicBezTo>
                  <a:pt x="624935" y="1018893"/>
                  <a:pt x="645993" y="1020828"/>
                  <a:pt x="664143" y="1029903"/>
                </a:cubicBezTo>
                <a:cubicBezTo>
                  <a:pt x="676977" y="1036320"/>
                  <a:pt x="689209" y="1044115"/>
                  <a:pt x="702644" y="1049153"/>
                </a:cubicBezTo>
                <a:cubicBezTo>
                  <a:pt x="715030" y="1053798"/>
                  <a:pt x="728759" y="1054134"/>
                  <a:pt x="741145" y="1058779"/>
                </a:cubicBezTo>
                <a:cubicBezTo>
                  <a:pt x="754580" y="1063817"/>
                  <a:pt x="766324" y="1072700"/>
                  <a:pt x="779646" y="1078029"/>
                </a:cubicBezTo>
                <a:cubicBezTo>
                  <a:pt x="798487" y="1085565"/>
                  <a:pt x="820514" y="1086024"/>
                  <a:pt x="837398" y="1097280"/>
                </a:cubicBezTo>
                <a:cubicBezTo>
                  <a:pt x="856649" y="1110114"/>
                  <a:pt x="873201" y="1128465"/>
                  <a:pt x="895150" y="1135781"/>
                </a:cubicBezTo>
                <a:cubicBezTo>
                  <a:pt x="962861" y="1158351"/>
                  <a:pt x="879277" y="1128978"/>
                  <a:pt x="962526" y="1164656"/>
                </a:cubicBezTo>
                <a:cubicBezTo>
                  <a:pt x="971852" y="1168653"/>
                  <a:pt x="981646" y="1171495"/>
                  <a:pt x="991402" y="1174282"/>
                </a:cubicBezTo>
                <a:cubicBezTo>
                  <a:pt x="1023115" y="1183343"/>
                  <a:pt x="1044955" y="1186917"/>
                  <a:pt x="1078030" y="1193532"/>
                </a:cubicBezTo>
                <a:cubicBezTo>
                  <a:pt x="1199306" y="1266299"/>
                  <a:pt x="1056111" y="1187718"/>
                  <a:pt x="1174282" y="1232033"/>
                </a:cubicBezTo>
                <a:cubicBezTo>
                  <a:pt x="1185114" y="1236095"/>
                  <a:pt x="1192101" y="1247882"/>
                  <a:pt x="1203158" y="1251284"/>
                </a:cubicBezTo>
                <a:cubicBezTo>
                  <a:pt x="1234431" y="1260906"/>
                  <a:pt x="1267668" y="1262598"/>
                  <a:pt x="1299411" y="1270534"/>
                </a:cubicBezTo>
                <a:lnTo>
                  <a:pt x="1376413" y="1289785"/>
                </a:lnTo>
                <a:cubicBezTo>
                  <a:pt x="1389247" y="1292993"/>
                  <a:pt x="1402364" y="1295227"/>
                  <a:pt x="1414914" y="1299410"/>
                </a:cubicBezTo>
                <a:cubicBezTo>
                  <a:pt x="1429821" y="1304379"/>
                  <a:pt x="1468523" y="1318099"/>
                  <a:pt x="1482291" y="1318661"/>
                </a:cubicBezTo>
                <a:cubicBezTo>
                  <a:pt x="1626585" y="1324551"/>
                  <a:pt x="1771048" y="1325078"/>
                  <a:pt x="1915427" y="1328286"/>
                </a:cubicBezTo>
                <a:cubicBezTo>
                  <a:pt x="1925461" y="1368420"/>
                  <a:pt x="1935661" y="1388637"/>
                  <a:pt x="1915427" y="1434164"/>
                </a:cubicBezTo>
                <a:cubicBezTo>
                  <a:pt x="1908937" y="1448765"/>
                  <a:pt x="1870488" y="1458769"/>
                  <a:pt x="1857676" y="1463040"/>
                </a:cubicBezTo>
                <a:cubicBezTo>
                  <a:pt x="1841634" y="1459831"/>
                  <a:pt x="1823162" y="1462489"/>
                  <a:pt x="1809550" y="1453414"/>
                </a:cubicBezTo>
                <a:cubicBezTo>
                  <a:pt x="1801108" y="1447786"/>
                  <a:pt x="1799924" y="1434685"/>
                  <a:pt x="1799924" y="1424539"/>
                </a:cubicBezTo>
                <a:cubicBezTo>
                  <a:pt x="1799924" y="1401852"/>
                  <a:pt x="1795622" y="1375070"/>
                  <a:pt x="1809550" y="1357162"/>
                </a:cubicBezTo>
                <a:cubicBezTo>
                  <a:pt x="1822008" y="1341145"/>
                  <a:pt x="1867301" y="1337911"/>
                  <a:pt x="1867301" y="1337911"/>
                </a:cubicBezTo>
                <a:cubicBezTo>
                  <a:pt x="1876926" y="1341119"/>
                  <a:pt x="1889003" y="1340362"/>
                  <a:pt x="1896177" y="1347536"/>
                </a:cubicBezTo>
                <a:cubicBezTo>
                  <a:pt x="1903351" y="1354710"/>
                  <a:pt x="1905802" y="1366266"/>
                  <a:pt x="1905802" y="1376412"/>
                </a:cubicBezTo>
                <a:cubicBezTo>
                  <a:pt x="1905802" y="1408656"/>
                  <a:pt x="1907196" y="1442362"/>
                  <a:pt x="1896177" y="1472665"/>
                </a:cubicBezTo>
                <a:cubicBezTo>
                  <a:pt x="1892710" y="1482200"/>
                  <a:pt x="1876926" y="1479082"/>
                  <a:pt x="1867301" y="1482290"/>
                </a:cubicBezTo>
                <a:cubicBezTo>
                  <a:pt x="1841211" y="1477072"/>
                  <a:pt x="1809183" y="1477019"/>
                  <a:pt x="1790299" y="1453414"/>
                </a:cubicBezTo>
                <a:cubicBezTo>
                  <a:pt x="1783961" y="1445492"/>
                  <a:pt x="1783882" y="1434164"/>
                  <a:pt x="1780674" y="1424539"/>
                </a:cubicBezTo>
                <a:cubicBezTo>
                  <a:pt x="1783882" y="1402080"/>
                  <a:pt x="1785850" y="1379408"/>
                  <a:pt x="1790299" y="1357162"/>
                </a:cubicBezTo>
                <a:cubicBezTo>
                  <a:pt x="1792289" y="1347213"/>
                  <a:pt x="1791668" y="1334183"/>
                  <a:pt x="1799924" y="1328286"/>
                </a:cubicBezTo>
                <a:cubicBezTo>
                  <a:pt x="1816436" y="1316491"/>
                  <a:pt x="1857676" y="1309035"/>
                  <a:pt x="1857676" y="1309035"/>
                </a:cubicBezTo>
                <a:cubicBezTo>
                  <a:pt x="1867301" y="1312244"/>
                  <a:pt x="1885117" y="1308617"/>
                  <a:pt x="1886552" y="1318661"/>
                </a:cubicBezTo>
                <a:cubicBezTo>
                  <a:pt x="1896062" y="1385233"/>
                  <a:pt x="1894593" y="1428364"/>
                  <a:pt x="1857676" y="1472665"/>
                </a:cubicBezTo>
                <a:cubicBezTo>
                  <a:pt x="1848962" y="1483122"/>
                  <a:pt x="1840126" y="1493990"/>
                  <a:pt x="1828800" y="1501541"/>
                </a:cubicBezTo>
                <a:cubicBezTo>
                  <a:pt x="1820358" y="1507169"/>
                  <a:pt x="1809549" y="1507958"/>
                  <a:pt x="1799924" y="1511166"/>
                </a:cubicBezTo>
                <a:cubicBezTo>
                  <a:pt x="1783882" y="1507958"/>
                  <a:pt x="1765110" y="1511050"/>
                  <a:pt x="1751798" y="1501541"/>
                </a:cubicBezTo>
                <a:cubicBezTo>
                  <a:pt x="1740122" y="1493201"/>
                  <a:pt x="1739666" y="1475498"/>
                  <a:pt x="1732547" y="1463040"/>
                </a:cubicBezTo>
                <a:cubicBezTo>
                  <a:pt x="1702695" y="1410799"/>
                  <a:pt x="1721318" y="1458227"/>
                  <a:pt x="1703672" y="1405288"/>
                </a:cubicBezTo>
                <a:cubicBezTo>
                  <a:pt x="1706880" y="1389246"/>
                  <a:pt x="1703788" y="1370474"/>
                  <a:pt x="1713297" y="1357162"/>
                </a:cubicBezTo>
                <a:cubicBezTo>
                  <a:pt x="1720732" y="1346753"/>
                  <a:pt x="1766570" y="1332987"/>
                  <a:pt x="1780674" y="1328286"/>
                </a:cubicBezTo>
                <a:cubicBezTo>
                  <a:pt x="1796716" y="1331494"/>
                  <a:pt x="1814596" y="1329794"/>
                  <a:pt x="1828800" y="1337911"/>
                </a:cubicBezTo>
                <a:cubicBezTo>
                  <a:pt x="1838844" y="1343650"/>
                  <a:pt x="1847164" y="1355253"/>
                  <a:pt x="1848051" y="1366787"/>
                </a:cubicBezTo>
                <a:cubicBezTo>
                  <a:pt x="1851282" y="1408786"/>
                  <a:pt x="1851286" y="1459804"/>
                  <a:pt x="1819175" y="1491915"/>
                </a:cubicBezTo>
                <a:cubicBezTo>
                  <a:pt x="1810995" y="1500095"/>
                  <a:pt x="1800932" y="1506609"/>
                  <a:pt x="1790299" y="1511166"/>
                </a:cubicBezTo>
                <a:cubicBezTo>
                  <a:pt x="1778140" y="1516377"/>
                  <a:pt x="1764632" y="1517583"/>
                  <a:pt x="1751798" y="1520791"/>
                </a:cubicBezTo>
                <a:cubicBezTo>
                  <a:pt x="1664240" y="1514537"/>
                  <a:pt x="1548009" y="1551374"/>
                  <a:pt x="1626670" y="1405288"/>
                </a:cubicBezTo>
                <a:cubicBezTo>
                  <a:pt x="1636290" y="1387422"/>
                  <a:pt x="1665171" y="1392454"/>
                  <a:pt x="1684421" y="1386037"/>
                </a:cubicBezTo>
                <a:cubicBezTo>
                  <a:pt x="1694046" y="1382829"/>
                  <a:pt x="1703454" y="1378873"/>
                  <a:pt x="1713297" y="1376412"/>
                </a:cubicBezTo>
                <a:cubicBezTo>
                  <a:pt x="1726131" y="1373204"/>
                  <a:pt x="1739127" y="1370588"/>
                  <a:pt x="1751798" y="1366787"/>
                </a:cubicBezTo>
                <a:cubicBezTo>
                  <a:pt x="1770173" y="1361275"/>
                  <a:pt x="1823716" y="1340774"/>
                  <a:pt x="1848051" y="1337911"/>
                </a:cubicBezTo>
                <a:cubicBezTo>
                  <a:pt x="1889597" y="1333023"/>
                  <a:pt x="1931470" y="1331494"/>
                  <a:pt x="1973179" y="1328286"/>
                </a:cubicBezTo>
                <a:cubicBezTo>
                  <a:pt x="1986518" y="1325618"/>
                  <a:pt x="2033529" y="1318286"/>
                  <a:pt x="2050181" y="1309035"/>
                </a:cubicBezTo>
                <a:cubicBezTo>
                  <a:pt x="2149467" y="1253876"/>
                  <a:pt x="2071472" y="1282687"/>
                  <a:pt x="2136809" y="1260909"/>
                </a:cubicBezTo>
                <a:cubicBezTo>
                  <a:pt x="2300420" y="1271134"/>
                  <a:pt x="2239378" y="1270534"/>
                  <a:pt x="2319689" y="12705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9597E91-9617-44B4-9CBB-B33CD65E4B42}"/>
              </a:ext>
            </a:extLst>
          </p:cNvPr>
          <p:cNvSpPr/>
          <p:nvPr/>
        </p:nvSpPr>
        <p:spPr>
          <a:xfrm>
            <a:off x="5245768" y="5361272"/>
            <a:ext cx="3506702" cy="962592"/>
          </a:xfrm>
          <a:custGeom>
            <a:avLst/>
            <a:gdLst>
              <a:gd name="connsiteX0" fmla="*/ 0 w 3506702"/>
              <a:gd name="connsiteY0" fmla="*/ 0 h 962592"/>
              <a:gd name="connsiteX1" fmla="*/ 154005 w 3506702"/>
              <a:gd name="connsiteY1" fmla="*/ 9625 h 962592"/>
              <a:gd name="connsiteX2" fmla="*/ 211756 w 3506702"/>
              <a:gd name="connsiteY2" fmla="*/ 28875 h 962592"/>
              <a:gd name="connsiteX3" fmla="*/ 240632 w 3506702"/>
              <a:gd name="connsiteY3" fmla="*/ 38501 h 962592"/>
              <a:gd name="connsiteX4" fmla="*/ 269508 w 3506702"/>
              <a:gd name="connsiteY4" fmla="*/ 57751 h 962592"/>
              <a:gd name="connsiteX5" fmla="*/ 327259 w 3506702"/>
              <a:gd name="connsiteY5" fmla="*/ 77002 h 962592"/>
              <a:gd name="connsiteX6" fmla="*/ 356135 w 3506702"/>
              <a:gd name="connsiteY6" fmla="*/ 86627 h 962592"/>
              <a:gd name="connsiteX7" fmla="*/ 413887 w 3506702"/>
              <a:gd name="connsiteY7" fmla="*/ 125128 h 962592"/>
              <a:gd name="connsiteX8" fmla="*/ 481264 w 3506702"/>
              <a:gd name="connsiteY8" fmla="*/ 173254 h 962592"/>
              <a:gd name="connsiteX9" fmla="*/ 510139 w 3506702"/>
              <a:gd name="connsiteY9" fmla="*/ 202130 h 962592"/>
              <a:gd name="connsiteX10" fmla="*/ 567891 w 3506702"/>
              <a:gd name="connsiteY10" fmla="*/ 240631 h 962592"/>
              <a:gd name="connsiteX11" fmla="*/ 596767 w 3506702"/>
              <a:gd name="connsiteY11" fmla="*/ 259882 h 962592"/>
              <a:gd name="connsiteX12" fmla="*/ 654518 w 3506702"/>
              <a:gd name="connsiteY12" fmla="*/ 308008 h 962592"/>
              <a:gd name="connsiteX13" fmla="*/ 683394 w 3506702"/>
              <a:gd name="connsiteY13" fmla="*/ 336884 h 962592"/>
              <a:gd name="connsiteX14" fmla="*/ 741146 w 3506702"/>
              <a:gd name="connsiteY14" fmla="*/ 375385 h 962592"/>
              <a:gd name="connsiteX15" fmla="*/ 770021 w 3506702"/>
              <a:gd name="connsiteY15" fmla="*/ 394635 h 962592"/>
              <a:gd name="connsiteX16" fmla="*/ 856649 w 3506702"/>
              <a:gd name="connsiteY16" fmla="*/ 471637 h 962592"/>
              <a:gd name="connsiteX17" fmla="*/ 875899 w 3506702"/>
              <a:gd name="connsiteY17" fmla="*/ 500513 h 962592"/>
              <a:gd name="connsiteX18" fmla="*/ 933651 w 3506702"/>
              <a:gd name="connsiteY18" fmla="*/ 539014 h 962592"/>
              <a:gd name="connsiteX19" fmla="*/ 952901 w 3506702"/>
              <a:gd name="connsiteY19" fmla="*/ 567890 h 962592"/>
              <a:gd name="connsiteX20" fmla="*/ 1049154 w 3506702"/>
              <a:gd name="connsiteY20" fmla="*/ 616016 h 962592"/>
              <a:gd name="connsiteX21" fmla="*/ 1106906 w 3506702"/>
              <a:gd name="connsiteY21" fmla="*/ 654517 h 962592"/>
              <a:gd name="connsiteX22" fmla="*/ 1135781 w 3506702"/>
              <a:gd name="connsiteY22" fmla="*/ 673768 h 962592"/>
              <a:gd name="connsiteX23" fmla="*/ 1174283 w 3506702"/>
              <a:gd name="connsiteY23" fmla="*/ 683393 h 962592"/>
              <a:gd name="connsiteX24" fmla="*/ 1232034 w 3506702"/>
              <a:gd name="connsiteY24" fmla="*/ 702644 h 962592"/>
              <a:gd name="connsiteX25" fmla="*/ 1260910 w 3506702"/>
              <a:gd name="connsiteY25" fmla="*/ 712269 h 962592"/>
              <a:gd name="connsiteX26" fmla="*/ 1299411 w 3506702"/>
              <a:gd name="connsiteY26" fmla="*/ 721894 h 962592"/>
              <a:gd name="connsiteX27" fmla="*/ 1328287 w 3506702"/>
              <a:gd name="connsiteY27" fmla="*/ 731520 h 962592"/>
              <a:gd name="connsiteX28" fmla="*/ 1386038 w 3506702"/>
              <a:gd name="connsiteY28" fmla="*/ 741145 h 962592"/>
              <a:gd name="connsiteX29" fmla="*/ 1453415 w 3506702"/>
              <a:gd name="connsiteY29" fmla="*/ 770021 h 962592"/>
              <a:gd name="connsiteX30" fmla="*/ 1491916 w 3506702"/>
              <a:gd name="connsiteY30" fmla="*/ 779646 h 962592"/>
              <a:gd name="connsiteX31" fmla="*/ 1530417 w 3506702"/>
              <a:gd name="connsiteY31" fmla="*/ 798896 h 962592"/>
              <a:gd name="connsiteX32" fmla="*/ 1597794 w 3506702"/>
              <a:gd name="connsiteY32" fmla="*/ 818147 h 962592"/>
              <a:gd name="connsiteX33" fmla="*/ 1645920 w 3506702"/>
              <a:gd name="connsiteY33" fmla="*/ 837397 h 962592"/>
              <a:gd name="connsiteX34" fmla="*/ 1722923 w 3506702"/>
              <a:gd name="connsiteY34" fmla="*/ 856648 h 962592"/>
              <a:gd name="connsiteX35" fmla="*/ 1780674 w 3506702"/>
              <a:gd name="connsiteY35" fmla="*/ 875899 h 962592"/>
              <a:gd name="connsiteX36" fmla="*/ 1828800 w 3506702"/>
              <a:gd name="connsiteY36" fmla="*/ 885524 h 962592"/>
              <a:gd name="connsiteX37" fmla="*/ 1886552 w 3506702"/>
              <a:gd name="connsiteY37" fmla="*/ 904774 h 962592"/>
              <a:gd name="connsiteX38" fmla="*/ 1982805 w 3506702"/>
              <a:gd name="connsiteY38" fmla="*/ 924025 h 962592"/>
              <a:gd name="connsiteX39" fmla="*/ 2030931 w 3506702"/>
              <a:gd name="connsiteY39" fmla="*/ 933650 h 962592"/>
              <a:gd name="connsiteX40" fmla="*/ 2069432 w 3506702"/>
              <a:gd name="connsiteY40" fmla="*/ 952901 h 962592"/>
              <a:gd name="connsiteX41" fmla="*/ 2569946 w 3506702"/>
              <a:gd name="connsiteY41" fmla="*/ 952901 h 962592"/>
              <a:gd name="connsiteX42" fmla="*/ 2791327 w 3506702"/>
              <a:gd name="connsiteY42" fmla="*/ 933650 h 962592"/>
              <a:gd name="connsiteX43" fmla="*/ 2916455 w 3506702"/>
              <a:gd name="connsiteY43" fmla="*/ 924025 h 962592"/>
              <a:gd name="connsiteX44" fmla="*/ 2954956 w 3506702"/>
              <a:gd name="connsiteY44" fmla="*/ 914400 h 962592"/>
              <a:gd name="connsiteX45" fmla="*/ 2983832 w 3506702"/>
              <a:gd name="connsiteY45" fmla="*/ 895149 h 962592"/>
              <a:gd name="connsiteX46" fmla="*/ 3031958 w 3506702"/>
              <a:gd name="connsiteY46" fmla="*/ 885524 h 962592"/>
              <a:gd name="connsiteX47" fmla="*/ 3137836 w 3506702"/>
              <a:gd name="connsiteY47" fmla="*/ 856648 h 962592"/>
              <a:gd name="connsiteX48" fmla="*/ 3166712 w 3506702"/>
              <a:gd name="connsiteY48" fmla="*/ 837397 h 962592"/>
              <a:gd name="connsiteX49" fmla="*/ 3195588 w 3506702"/>
              <a:gd name="connsiteY49" fmla="*/ 827772 h 962592"/>
              <a:gd name="connsiteX50" fmla="*/ 3262965 w 3506702"/>
              <a:gd name="connsiteY50" fmla="*/ 741145 h 962592"/>
              <a:gd name="connsiteX51" fmla="*/ 3282215 w 3506702"/>
              <a:gd name="connsiteY51" fmla="*/ 712269 h 962592"/>
              <a:gd name="connsiteX52" fmla="*/ 3330341 w 3506702"/>
              <a:gd name="connsiteY52" fmla="*/ 654517 h 962592"/>
              <a:gd name="connsiteX53" fmla="*/ 3378468 w 3506702"/>
              <a:gd name="connsiteY53" fmla="*/ 596766 h 962592"/>
              <a:gd name="connsiteX54" fmla="*/ 3388093 w 3506702"/>
              <a:gd name="connsiteY54" fmla="*/ 567890 h 962592"/>
              <a:gd name="connsiteX55" fmla="*/ 3349592 w 3506702"/>
              <a:gd name="connsiteY55" fmla="*/ 519764 h 962592"/>
              <a:gd name="connsiteX56" fmla="*/ 3262965 w 3506702"/>
              <a:gd name="connsiteY56" fmla="*/ 529389 h 962592"/>
              <a:gd name="connsiteX57" fmla="*/ 3234089 w 3506702"/>
              <a:gd name="connsiteY57" fmla="*/ 539014 h 962592"/>
              <a:gd name="connsiteX58" fmla="*/ 3214838 w 3506702"/>
              <a:gd name="connsiteY58" fmla="*/ 567890 h 962592"/>
              <a:gd name="connsiteX59" fmla="*/ 3205213 w 3506702"/>
              <a:gd name="connsiteY59" fmla="*/ 721894 h 962592"/>
              <a:gd name="connsiteX60" fmla="*/ 3224464 w 3506702"/>
              <a:gd name="connsiteY60" fmla="*/ 750770 h 962592"/>
              <a:gd name="connsiteX61" fmla="*/ 3253339 w 3506702"/>
              <a:gd name="connsiteY61" fmla="*/ 760395 h 962592"/>
              <a:gd name="connsiteX62" fmla="*/ 3397718 w 3506702"/>
              <a:gd name="connsiteY62" fmla="*/ 731520 h 962592"/>
              <a:gd name="connsiteX63" fmla="*/ 3407344 w 3506702"/>
              <a:gd name="connsiteY63" fmla="*/ 702644 h 962592"/>
              <a:gd name="connsiteX64" fmla="*/ 3388093 w 3506702"/>
              <a:gd name="connsiteY64" fmla="*/ 616016 h 962592"/>
              <a:gd name="connsiteX65" fmla="*/ 3349592 w 3506702"/>
              <a:gd name="connsiteY65" fmla="*/ 558265 h 962592"/>
              <a:gd name="connsiteX66" fmla="*/ 3320716 w 3506702"/>
              <a:gd name="connsiteY66" fmla="*/ 539014 h 962592"/>
              <a:gd name="connsiteX67" fmla="*/ 3185963 w 3506702"/>
              <a:gd name="connsiteY67" fmla="*/ 558265 h 962592"/>
              <a:gd name="connsiteX68" fmla="*/ 3157087 w 3506702"/>
              <a:gd name="connsiteY68" fmla="*/ 577515 h 962592"/>
              <a:gd name="connsiteX69" fmla="*/ 3166712 w 3506702"/>
              <a:gd name="connsiteY69" fmla="*/ 644892 h 962592"/>
              <a:gd name="connsiteX70" fmla="*/ 3224464 w 3506702"/>
              <a:gd name="connsiteY70" fmla="*/ 664143 h 962592"/>
              <a:gd name="connsiteX71" fmla="*/ 3253339 w 3506702"/>
              <a:gd name="connsiteY71" fmla="*/ 673768 h 962592"/>
              <a:gd name="connsiteX72" fmla="*/ 3339967 w 3506702"/>
              <a:gd name="connsiteY72" fmla="*/ 664143 h 962592"/>
              <a:gd name="connsiteX73" fmla="*/ 3349592 w 3506702"/>
              <a:gd name="connsiteY73" fmla="*/ 635267 h 962592"/>
              <a:gd name="connsiteX74" fmla="*/ 3311091 w 3506702"/>
              <a:gd name="connsiteY74" fmla="*/ 539014 h 962592"/>
              <a:gd name="connsiteX75" fmla="*/ 3243714 w 3506702"/>
              <a:gd name="connsiteY75" fmla="*/ 548640 h 962592"/>
              <a:gd name="connsiteX76" fmla="*/ 3214838 w 3506702"/>
              <a:gd name="connsiteY76" fmla="*/ 577515 h 962592"/>
              <a:gd name="connsiteX77" fmla="*/ 3185963 w 3506702"/>
              <a:gd name="connsiteY77" fmla="*/ 596766 h 962592"/>
              <a:gd name="connsiteX78" fmla="*/ 3157087 w 3506702"/>
              <a:gd name="connsiteY78" fmla="*/ 693019 h 962592"/>
              <a:gd name="connsiteX79" fmla="*/ 3166712 w 3506702"/>
              <a:gd name="connsiteY79" fmla="*/ 750770 h 962592"/>
              <a:gd name="connsiteX80" fmla="*/ 3195588 w 3506702"/>
              <a:gd name="connsiteY80" fmla="*/ 760395 h 962592"/>
              <a:gd name="connsiteX81" fmla="*/ 3320716 w 3506702"/>
              <a:gd name="connsiteY81" fmla="*/ 750770 h 962592"/>
              <a:gd name="connsiteX82" fmla="*/ 3349592 w 3506702"/>
              <a:gd name="connsiteY82" fmla="*/ 721894 h 962592"/>
              <a:gd name="connsiteX83" fmla="*/ 3368843 w 3506702"/>
              <a:gd name="connsiteY83" fmla="*/ 664143 h 962592"/>
              <a:gd name="connsiteX84" fmla="*/ 3359217 w 3506702"/>
              <a:gd name="connsiteY84" fmla="*/ 625642 h 962592"/>
              <a:gd name="connsiteX85" fmla="*/ 3282215 w 3506702"/>
              <a:gd name="connsiteY85" fmla="*/ 567890 h 962592"/>
              <a:gd name="connsiteX86" fmla="*/ 3253339 w 3506702"/>
              <a:gd name="connsiteY86" fmla="*/ 539014 h 962592"/>
              <a:gd name="connsiteX87" fmla="*/ 3166712 w 3506702"/>
              <a:gd name="connsiteY87" fmla="*/ 577515 h 962592"/>
              <a:gd name="connsiteX88" fmla="*/ 3147461 w 3506702"/>
              <a:gd name="connsiteY88" fmla="*/ 616016 h 962592"/>
              <a:gd name="connsiteX89" fmla="*/ 3128211 w 3506702"/>
              <a:gd name="connsiteY89" fmla="*/ 673768 h 962592"/>
              <a:gd name="connsiteX90" fmla="*/ 3137836 w 3506702"/>
              <a:gd name="connsiteY90" fmla="*/ 760395 h 962592"/>
              <a:gd name="connsiteX91" fmla="*/ 3195588 w 3506702"/>
              <a:gd name="connsiteY91" fmla="*/ 779646 h 962592"/>
              <a:gd name="connsiteX92" fmla="*/ 3272590 w 3506702"/>
              <a:gd name="connsiteY92" fmla="*/ 770021 h 962592"/>
              <a:gd name="connsiteX93" fmla="*/ 3339967 w 3506702"/>
              <a:gd name="connsiteY93" fmla="*/ 731520 h 962592"/>
              <a:gd name="connsiteX94" fmla="*/ 3368843 w 3506702"/>
              <a:gd name="connsiteY94" fmla="*/ 721894 h 962592"/>
              <a:gd name="connsiteX95" fmla="*/ 3388093 w 3506702"/>
              <a:gd name="connsiteY95" fmla="*/ 693019 h 962592"/>
              <a:gd name="connsiteX96" fmla="*/ 3416969 w 3506702"/>
              <a:gd name="connsiteY96" fmla="*/ 664143 h 962592"/>
              <a:gd name="connsiteX97" fmla="*/ 3426594 w 3506702"/>
              <a:gd name="connsiteY97" fmla="*/ 635267 h 962592"/>
              <a:gd name="connsiteX98" fmla="*/ 3445845 w 3506702"/>
              <a:gd name="connsiteY98" fmla="*/ 539014 h 962592"/>
              <a:gd name="connsiteX99" fmla="*/ 3455470 w 3506702"/>
              <a:gd name="connsiteY99" fmla="*/ 510139 h 962592"/>
              <a:gd name="connsiteX100" fmla="*/ 3493971 w 3506702"/>
              <a:gd name="connsiteY100" fmla="*/ 452387 h 962592"/>
              <a:gd name="connsiteX101" fmla="*/ 3493971 w 3506702"/>
              <a:gd name="connsiteY101" fmla="*/ 298383 h 962592"/>
              <a:gd name="connsiteX102" fmla="*/ 3484346 w 3506702"/>
              <a:gd name="connsiteY102" fmla="*/ 298383 h 96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506702" h="962592">
                <a:moveTo>
                  <a:pt x="0" y="0"/>
                </a:moveTo>
                <a:cubicBezTo>
                  <a:pt x="51335" y="3208"/>
                  <a:pt x="103041" y="2676"/>
                  <a:pt x="154005" y="9625"/>
                </a:cubicBezTo>
                <a:cubicBezTo>
                  <a:pt x="174111" y="12367"/>
                  <a:pt x="192506" y="22458"/>
                  <a:pt x="211756" y="28875"/>
                </a:cubicBezTo>
                <a:cubicBezTo>
                  <a:pt x="221381" y="32084"/>
                  <a:pt x="232190" y="32873"/>
                  <a:pt x="240632" y="38501"/>
                </a:cubicBezTo>
                <a:cubicBezTo>
                  <a:pt x="250257" y="44918"/>
                  <a:pt x="258937" y="53053"/>
                  <a:pt x="269508" y="57751"/>
                </a:cubicBezTo>
                <a:cubicBezTo>
                  <a:pt x="288051" y="65992"/>
                  <a:pt x="308009" y="70585"/>
                  <a:pt x="327259" y="77002"/>
                </a:cubicBezTo>
                <a:cubicBezTo>
                  <a:pt x="336884" y="80210"/>
                  <a:pt x="347693" y="80999"/>
                  <a:pt x="356135" y="86627"/>
                </a:cubicBezTo>
                <a:lnTo>
                  <a:pt x="413887" y="125128"/>
                </a:lnTo>
                <a:cubicBezTo>
                  <a:pt x="436733" y="140359"/>
                  <a:pt x="460380" y="155353"/>
                  <a:pt x="481264" y="173254"/>
                </a:cubicBezTo>
                <a:cubicBezTo>
                  <a:pt x="491599" y="182113"/>
                  <a:pt x="499394" y="193773"/>
                  <a:pt x="510139" y="202130"/>
                </a:cubicBezTo>
                <a:cubicBezTo>
                  <a:pt x="528402" y="216334"/>
                  <a:pt x="548640" y="227797"/>
                  <a:pt x="567891" y="240631"/>
                </a:cubicBezTo>
                <a:cubicBezTo>
                  <a:pt x="577516" y="247048"/>
                  <a:pt x="588587" y="251702"/>
                  <a:pt x="596767" y="259882"/>
                </a:cubicBezTo>
                <a:cubicBezTo>
                  <a:pt x="681139" y="344251"/>
                  <a:pt x="574107" y="240997"/>
                  <a:pt x="654518" y="308008"/>
                </a:cubicBezTo>
                <a:cubicBezTo>
                  <a:pt x="664975" y="316722"/>
                  <a:pt x="672649" y="328527"/>
                  <a:pt x="683394" y="336884"/>
                </a:cubicBezTo>
                <a:cubicBezTo>
                  <a:pt x="701657" y="351088"/>
                  <a:pt x="721895" y="362551"/>
                  <a:pt x="741146" y="375385"/>
                </a:cubicBezTo>
                <a:cubicBezTo>
                  <a:pt x="750771" y="381802"/>
                  <a:pt x="761841" y="386455"/>
                  <a:pt x="770021" y="394635"/>
                </a:cubicBezTo>
                <a:cubicBezTo>
                  <a:pt x="835953" y="460567"/>
                  <a:pt x="805121" y="437286"/>
                  <a:pt x="856649" y="471637"/>
                </a:cubicBezTo>
                <a:cubicBezTo>
                  <a:pt x="863066" y="481262"/>
                  <a:pt x="867193" y="492895"/>
                  <a:pt x="875899" y="500513"/>
                </a:cubicBezTo>
                <a:cubicBezTo>
                  <a:pt x="893311" y="515748"/>
                  <a:pt x="933651" y="539014"/>
                  <a:pt x="933651" y="539014"/>
                </a:cubicBezTo>
                <a:cubicBezTo>
                  <a:pt x="940068" y="548639"/>
                  <a:pt x="944195" y="560272"/>
                  <a:pt x="952901" y="567890"/>
                </a:cubicBezTo>
                <a:cubicBezTo>
                  <a:pt x="998740" y="607999"/>
                  <a:pt x="1001312" y="604056"/>
                  <a:pt x="1049154" y="616016"/>
                </a:cubicBezTo>
                <a:lnTo>
                  <a:pt x="1106906" y="654517"/>
                </a:lnTo>
                <a:cubicBezTo>
                  <a:pt x="1116531" y="660934"/>
                  <a:pt x="1124558" y="670962"/>
                  <a:pt x="1135781" y="673768"/>
                </a:cubicBezTo>
                <a:cubicBezTo>
                  <a:pt x="1148615" y="676976"/>
                  <a:pt x="1161612" y="679592"/>
                  <a:pt x="1174283" y="683393"/>
                </a:cubicBezTo>
                <a:cubicBezTo>
                  <a:pt x="1193719" y="689224"/>
                  <a:pt x="1212784" y="696227"/>
                  <a:pt x="1232034" y="702644"/>
                </a:cubicBezTo>
                <a:cubicBezTo>
                  <a:pt x="1241659" y="705852"/>
                  <a:pt x="1251067" y="709808"/>
                  <a:pt x="1260910" y="712269"/>
                </a:cubicBezTo>
                <a:cubicBezTo>
                  <a:pt x="1273744" y="715477"/>
                  <a:pt x="1286691" y="718260"/>
                  <a:pt x="1299411" y="721894"/>
                </a:cubicBezTo>
                <a:cubicBezTo>
                  <a:pt x="1309167" y="724681"/>
                  <a:pt x="1318383" y="729319"/>
                  <a:pt x="1328287" y="731520"/>
                </a:cubicBezTo>
                <a:cubicBezTo>
                  <a:pt x="1347338" y="735754"/>
                  <a:pt x="1366788" y="737937"/>
                  <a:pt x="1386038" y="741145"/>
                </a:cubicBezTo>
                <a:cubicBezTo>
                  <a:pt x="1420256" y="758253"/>
                  <a:pt x="1420373" y="760580"/>
                  <a:pt x="1453415" y="770021"/>
                </a:cubicBezTo>
                <a:cubicBezTo>
                  <a:pt x="1466135" y="773655"/>
                  <a:pt x="1479530" y="775001"/>
                  <a:pt x="1491916" y="779646"/>
                </a:cubicBezTo>
                <a:cubicBezTo>
                  <a:pt x="1505351" y="784684"/>
                  <a:pt x="1517229" y="793244"/>
                  <a:pt x="1530417" y="798896"/>
                </a:cubicBezTo>
                <a:cubicBezTo>
                  <a:pt x="1562871" y="812805"/>
                  <a:pt x="1561148" y="805932"/>
                  <a:pt x="1597794" y="818147"/>
                </a:cubicBezTo>
                <a:cubicBezTo>
                  <a:pt x="1614185" y="823611"/>
                  <a:pt x="1629406" y="832316"/>
                  <a:pt x="1645920" y="837397"/>
                </a:cubicBezTo>
                <a:cubicBezTo>
                  <a:pt x="1671208" y="845178"/>
                  <a:pt x="1697823" y="848281"/>
                  <a:pt x="1722923" y="856648"/>
                </a:cubicBezTo>
                <a:cubicBezTo>
                  <a:pt x="1742173" y="863065"/>
                  <a:pt x="1760776" y="871920"/>
                  <a:pt x="1780674" y="875899"/>
                </a:cubicBezTo>
                <a:cubicBezTo>
                  <a:pt x="1796716" y="879107"/>
                  <a:pt x="1813017" y="881220"/>
                  <a:pt x="1828800" y="885524"/>
                </a:cubicBezTo>
                <a:cubicBezTo>
                  <a:pt x="1848377" y="890863"/>
                  <a:pt x="1866654" y="900794"/>
                  <a:pt x="1886552" y="904774"/>
                </a:cubicBezTo>
                <a:lnTo>
                  <a:pt x="1982805" y="924025"/>
                </a:lnTo>
                <a:lnTo>
                  <a:pt x="2030931" y="933650"/>
                </a:lnTo>
                <a:cubicBezTo>
                  <a:pt x="2043765" y="940067"/>
                  <a:pt x="2055228" y="950872"/>
                  <a:pt x="2069432" y="952901"/>
                </a:cubicBezTo>
                <a:cubicBezTo>
                  <a:pt x="2210020" y="972985"/>
                  <a:pt x="2456410" y="956145"/>
                  <a:pt x="2569946" y="952901"/>
                </a:cubicBezTo>
                <a:cubicBezTo>
                  <a:pt x="2678335" y="931221"/>
                  <a:pt x="2589200" y="946690"/>
                  <a:pt x="2791327" y="933650"/>
                </a:cubicBezTo>
                <a:cubicBezTo>
                  <a:pt x="2833073" y="930957"/>
                  <a:pt x="2874746" y="927233"/>
                  <a:pt x="2916455" y="924025"/>
                </a:cubicBezTo>
                <a:cubicBezTo>
                  <a:pt x="2929289" y="920817"/>
                  <a:pt x="2942797" y="919611"/>
                  <a:pt x="2954956" y="914400"/>
                </a:cubicBezTo>
                <a:cubicBezTo>
                  <a:pt x="2965589" y="909843"/>
                  <a:pt x="2973000" y="899211"/>
                  <a:pt x="2983832" y="895149"/>
                </a:cubicBezTo>
                <a:cubicBezTo>
                  <a:pt x="2999150" y="889405"/>
                  <a:pt x="3016017" y="889203"/>
                  <a:pt x="3031958" y="885524"/>
                </a:cubicBezTo>
                <a:cubicBezTo>
                  <a:pt x="3102514" y="869242"/>
                  <a:pt x="3090107" y="872557"/>
                  <a:pt x="3137836" y="856648"/>
                </a:cubicBezTo>
                <a:cubicBezTo>
                  <a:pt x="3147461" y="850231"/>
                  <a:pt x="3156365" y="842570"/>
                  <a:pt x="3166712" y="837397"/>
                </a:cubicBezTo>
                <a:cubicBezTo>
                  <a:pt x="3175787" y="832860"/>
                  <a:pt x="3187146" y="833400"/>
                  <a:pt x="3195588" y="827772"/>
                </a:cubicBezTo>
                <a:cubicBezTo>
                  <a:pt x="3222729" y="809678"/>
                  <a:pt x="3247668" y="764090"/>
                  <a:pt x="3262965" y="741145"/>
                </a:cubicBezTo>
                <a:cubicBezTo>
                  <a:pt x="3269382" y="731520"/>
                  <a:pt x="3274035" y="720449"/>
                  <a:pt x="3282215" y="712269"/>
                </a:cubicBezTo>
                <a:cubicBezTo>
                  <a:pt x="3366585" y="627899"/>
                  <a:pt x="3263331" y="734928"/>
                  <a:pt x="3330341" y="654517"/>
                </a:cubicBezTo>
                <a:cubicBezTo>
                  <a:pt x="3392107" y="580398"/>
                  <a:pt x="3330667" y="668467"/>
                  <a:pt x="3378468" y="596766"/>
                </a:cubicBezTo>
                <a:cubicBezTo>
                  <a:pt x="3381676" y="587141"/>
                  <a:pt x="3388093" y="578036"/>
                  <a:pt x="3388093" y="567890"/>
                </a:cubicBezTo>
                <a:cubicBezTo>
                  <a:pt x="3388093" y="536895"/>
                  <a:pt x="3371765" y="534546"/>
                  <a:pt x="3349592" y="519764"/>
                </a:cubicBezTo>
                <a:cubicBezTo>
                  <a:pt x="3320716" y="522972"/>
                  <a:pt x="3291623" y="524613"/>
                  <a:pt x="3262965" y="529389"/>
                </a:cubicBezTo>
                <a:cubicBezTo>
                  <a:pt x="3252957" y="531057"/>
                  <a:pt x="3242012" y="532676"/>
                  <a:pt x="3234089" y="539014"/>
                </a:cubicBezTo>
                <a:cubicBezTo>
                  <a:pt x="3225056" y="546241"/>
                  <a:pt x="3221255" y="558265"/>
                  <a:pt x="3214838" y="567890"/>
                </a:cubicBezTo>
                <a:cubicBezTo>
                  <a:pt x="3191055" y="639243"/>
                  <a:pt x="3184571" y="632446"/>
                  <a:pt x="3205213" y="721894"/>
                </a:cubicBezTo>
                <a:cubicBezTo>
                  <a:pt x="3207814" y="733166"/>
                  <a:pt x="3215431" y="743543"/>
                  <a:pt x="3224464" y="750770"/>
                </a:cubicBezTo>
                <a:cubicBezTo>
                  <a:pt x="3232386" y="757108"/>
                  <a:pt x="3243714" y="757187"/>
                  <a:pt x="3253339" y="760395"/>
                </a:cubicBezTo>
                <a:cubicBezTo>
                  <a:pt x="3278471" y="758301"/>
                  <a:pt x="3367207" y="769658"/>
                  <a:pt x="3397718" y="731520"/>
                </a:cubicBezTo>
                <a:cubicBezTo>
                  <a:pt x="3404056" y="723597"/>
                  <a:pt x="3404135" y="712269"/>
                  <a:pt x="3407344" y="702644"/>
                </a:cubicBezTo>
                <a:cubicBezTo>
                  <a:pt x="3404733" y="686979"/>
                  <a:pt x="3399375" y="636324"/>
                  <a:pt x="3388093" y="616016"/>
                </a:cubicBezTo>
                <a:cubicBezTo>
                  <a:pt x="3376857" y="595791"/>
                  <a:pt x="3368842" y="571099"/>
                  <a:pt x="3349592" y="558265"/>
                </a:cubicBezTo>
                <a:lnTo>
                  <a:pt x="3320716" y="539014"/>
                </a:lnTo>
                <a:cubicBezTo>
                  <a:pt x="3303744" y="540711"/>
                  <a:pt x="3217819" y="544613"/>
                  <a:pt x="3185963" y="558265"/>
                </a:cubicBezTo>
                <a:cubicBezTo>
                  <a:pt x="3175330" y="562822"/>
                  <a:pt x="3166712" y="571098"/>
                  <a:pt x="3157087" y="577515"/>
                </a:cubicBezTo>
                <a:cubicBezTo>
                  <a:pt x="3148530" y="603183"/>
                  <a:pt x="3134994" y="621103"/>
                  <a:pt x="3166712" y="644892"/>
                </a:cubicBezTo>
                <a:cubicBezTo>
                  <a:pt x="3182946" y="657067"/>
                  <a:pt x="3205213" y="657726"/>
                  <a:pt x="3224464" y="664143"/>
                </a:cubicBezTo>
                <a:lnTo>
                  <a:pt x="3253339" y="673768"/>
                </a:lnTo>
                <a:cubicBezTo>
                  <a:pt x="3282215" y="670560"/>
                  <a:pt x="3312991" y="674933"/>
                  <a:pt x="3339967" y="664143"/>
                </a:cubicBezTo>
                <a:cubicBezTo>
                  <a:pt x="3349387" y="660375"/>
                  <a:pt x="3349592" y="645413"/>
                  <a:pt x="3349592" y="635267"/>
                </a:cubicBezTo>
                <a:cubicBezTo>
                  <a:pt x="3349592" y="554159"/>
                  <a:pt x="3356543" y="569316"/>
                  <a:pt x="3311091" y="539014"/>
                </a:cubicBezTo>
                <a:cubicBezTo>
                  <a:pt x="3288632" y="542223"/>
                  <a:pt x="3264778" y="540214"/>
                  <a:pt x="3243714" y="548640"/>
                </a:cubicBezTo>
                <a:cubicBezTo>
                  <a:pt x="3231076" y="553695"/>
                  <a:pt x="3225295" y="568801"/>
                  <a:pt x="3214838" y="577515"/>
                </a:cubicBezTo>
                <a:cubicBezTo>
                  <a:pt x="3205951" y="584921"/>
                  <a:pt x="3195588" y="590349"/>
                  <a:pt x="3185963" y="596766"/>
                </a:cubicBezTo>
                <a:cubicBezTo>
                  <a:pt x="3162529" y="667067"/>
                  <a:pt x="3171633" y="634831"/>
                  <a:pt x="3157087" y="693019"/>
                </a:cubicBezTo>
                <a:cubicBezTo>
                  <a:pt x="3160295" y="712269"/>
                  <a:pt x="3157029" y="733826"/>
                  <a:pt x="3166712" y="750770"/>
                </a:cubicBezTo>
                <a:cubicBezTo>
                  <a:pt x="3171746" y="759579"/>
                  <a:pt x="3185442" y="760395"/>
                  <a:pt x="3195588" y="760395"/>
                </a:cubicBezTo>
                <a:cubicBezTo>
                  <a:pt x="3237421" y="760395"/>
                  <a:pt x="3279007" y="753978"/>
                  <a:pt x="3320716" y="750770"/>
                </a:cubicBezTo>
                <a:cubicBezTo>
                  <a:pt x="3330341" y="741145"/>
                  <a:pt x="3342981" y="733793"/>
                  <a:pt x="3349592" y="721894"/>
                </a:cubicBezTo>
                <a:cubicBezTo>
                  <a:pt x="3359447" y="704156"/>
                  <a:pt x="3368843" y="664143"/>
                  <a:pt x="3368843" y="664143"/>
                </a:cubicBezTo>
                <a:cubicBezTo>
                  <a:pt x="3365634" y="651309"/>
                  <a:pt x="3365780" y="637128"/>
                  <a:pt x="3359217" y="625642"/>
                </a:cubicBezTo>
                <a:cubicBezTo>
                  <a:pt x="3342164" y="595800"/>
                  <a:pt x="3307584" y="586917"/>
                  <a:pt x="3282215" y="567890"/>
                </a:cubicBezTo>
                <a:cubicBezTo>
                  <a:pt x="3271325" y="559723"/>
                  <a:pt x="3262964" y="548639"/>
                  <a:pt x="3253339" y="539014"/>
                </a:cubicBezTo>
                <a:cubicBezTo>
                  <a:pt x="3184224" y="548888"/>
                  <a:pt x="3193595" y="530471"/>
                  <a:pt x="3166712" y="577515"/>
                </a:cubicBezTo>
                <a:cubicBezTo>
                  <a:pt x="3159593" y="589973"/>
                  <a:pt x="3152790" y="602694"/>
                  <a:pt x="3147461" y="616016"/>
                </a:cubicBezTo>
                <a:cubicBezTo>
                  <a:pt x="3139925" y="634857"/>
                  <a:pt x="3128211" y="673768"/>
                  <a:pt x="3128211" y="673768"/>
                </a:cubicBezTo>
                <a:cubicBezTo>
                  <a:pt x="3131419" y="702644"/>
                  <a:pt x="3122238" y="735884"/>
                  <a:pt x="3137836" y="760395"/>
                </a:cubicBezTo>
                <a:cubicBezTo>
                  <a:pt x="3148730" y="777515"/>
                  <a:pt x="3195588" y="779646"/>
                  <a:pt x="3195588" y="779646"/>
                </a:cubicBezTo>
                <a:cubicBezTo>
                  <a:pt x="3221255" y="776438"/>
                  <a:pt x="3247495" y="776295"/>
                  <a:pt x="3272590" y="770021"/>
                </a:cubicBezTo>
                <a:cubicBezTo>
                  <a:pt x="3306333" y="761585"/>
                  <a:pt x="3311330" y="745839"/>
                  <a:pt x="3339967" y="731520"/>
                </a:cubicBezTo>
                <a:cubicBezTo>
                  <a:pt x="3349042" y="726983"/>
                  <a:pt x="3359218" y="725103"/>
                  <a:pt x="3368843" y="721894"/>
                </a:cubicBezTo>
                <a:cubicBezTo>
                  <a:pt x="3375260" y="712269"/>
                  <a:pt x="3380687" y="701906"/>
                  <a:pt x="3388093" y="693019"/>
                </a:cubicBezTo>
                <a:cubicBezTo>
                  <a:pt x="3396807" y="682562"/>
                  <a:pt x="3409418" y="675469"/>
                  <a:pt x="3416969" y="664143"/>
                </a:cubicBezTo>
                <a:cubicBezTo>
                  <a:pt x="3422597" y="655701"/>
                  <a:pt x="3424313" y="645153"/>
                  <a:pt x="3426594" y="635267"/>
                </a:cubicBezTo>
                <a:cubicBezTo>
                  <a:pt x="3433951" y="603385"/>
                  <a:pt x="3435498" y="570055"/>
                  <a:pt x="3445845" y="539014"/>
                </a:cubicBezTo>
                <a:cubicBezTo>
                  <a:pt x="3449053" y="529389"/>
                  <a:pt x="3450543" y="519008"/>
                  <a:pt x="3455470" y="510139"/>
                </a:cubicBezTo>
                <a:cubicBezTo>
                  <a:pt x="3466706" y="489914"/>
                  <a:pt x="3493971" y="452387"/>
                  <a:pt x="3493971" y="452387"/>
                </a:cubicBezTo>
                <a:cubicBezTo>
                  <a:pt x="3510763" y="385218"/>
                  <a:pt x="3511129" y="401332"/>
                  <a:pt x="3493971" y="298383"/>
                </a:cubicBezTo>
                <a:cubicBezTo>
                  <a:pt x="3493444" y="295218"/>
                  <a:pt x="3487554" y="298383"/>
                  <a:pt x="3484346" y="298383"/>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755977C-E3B5-403E-8532-1B7EBDBE1C28}"/>
              </a:ext>
            </a:extLst>
          </p:cNvPr>
          <p:cNvSpPr/>
          <p:nvPr/>
        </p:nvSpPr>
        <p:spPr>
          <a:xfrm>
            <a:off x="2261937" y="1963554"/>
            <a:ext cx="1751798" cy="1578543"/>
          </a:xfrm>
          <a:custGeom>
            <a:avLst/>
            <a:gdLst>
              <a:gd name="connsiteX0" fmla="*/ 0 w 1751798"/>
              <a:gd name="connsiteY0" fmla="*/ 1578543 h 1578543"/>
              <a:gd name="connsiteX1" fmla="*/ 67377 w 1751798"/>
              <a:gd name="connsiteY1" fmla="*/ 1511166 h 1578543"/>
              <a:gd name="connsiteX2" fmla="*/ 77002 w 1751798"/>
              <a:gd name="connsiteY2" fmla="*/ 1453414 h 1578543"/>
              <a:gd name="connsiteX3" fmla="*/ 105878 w 1751798"/>
              <a:gd name="connsiteY3" fmla="*/ 1357162 h 1578543"/>
              <a:gd name="connsiteX4" fmla="*/ 115503 w 1751798"/>
              <a:gd name="connsiteY4" fmla="*/ 1328286 h 1578543"/>
              <a:gd name="connsiteX5" fmla="*/ 125128 w 1751798"/>
              <a:gd name="connsiteY5" fmla="*/ 1299410 h 1578543"/>
              <a:gd name="connsiteX6" fmla="*/ 144379 w 1751798"/>
              <a:gd name="connsiteY6" fmla="*/ 1270534 h 1578543"/>
              <a:gd name="connsiteX7" fmla="*/ 173255 w 1751798"/>
              <a:gd name="connsiteY7" fmla="*/ 1174282 h 1578543"/>
              <a:gd name="connsiteX8" fmla="*/ 182880 w 1751798"/>
              <a:gd name="connsiteY8" fmla="*/ 1145406 h 1578543"/>
              <a:gd name="connsiteX9" fmla="*/ 192505 w 1751798"/>
              <a:gd name="connsiteY9" fmla="*/ 1097280 h 1578543"/>
              <a:gd name="connsiteX10" fmla="*/ 202130 w 1751798"/>
              <a:gd name="connsiteY10" fmla="*/ 808522 h 1578543"/>
              <a:gd name="connsiteX11" fmla="*/ 211756 w 1751798"/>
              <a:gd name="connsiteY11" fmla="*/ 770021 h 1578543"/>
              <a:gd name="connsiteX12" fmla="*/ 231006 w 1751798"/>
              <a:gd name="connsiteY12" fmla="*/ 673768 h 1578543"/>
              <a:gd name="connsiteX13" fmla="*/ 240631 w 1751798"/>
              <a:gd name="connsiteY13" fmla="*/ 644892 h 1578543"/>
              <a:gd name="connsiteX14" fmla="*/ 317634 w 1751798"/>
              <a:gd name="connsiteY14" fmla="*/ 577515 h 1578543"/>
              <a:gd name="connsiteX15" fmla="*/ 375385 w 1751798"/>
              <a:gd name="connsiteY15" fmla="*/ 558265 h 1578543"/>
              <a:gd name="connsiteX16" fmla="*/ 433137 w 1751798"/>
              <a:gd name="connsiteY16" fmla="*/ 519764 h 1578543"/>
              <a:gd name="connsiteX17" fmla="*/ 481263 w 1751798"/>
              <a:gd name="connsiteY17" fmla="*/ 471638 h 1578543"/>
              <a:gd name="connsiteX18" fmla="*/ 529389 w 1751798"/>
              <a:gd name="connsiteY18" fmla="*/ 413886 h 1578543"/>
              <a:gd name="connsiteX19" fmla="*/ 548640 w 1751798"/>
              <a:gd name="connsiteY19" fmla="*/ 385010 h 1578543"/>
              <a:gd name="connsiteX20" fmla="*/ 577516 w 1751798"/>
              <a:gd name="connsiteY20" fmla="*/ 375385 h 1578543"/>
              <a:gd name="connsiteX21" fmla="*/ 616017 w 1751798"/>
              <a:gd name="connsiteY21" fmla="*/ 356134 h 1578543"/>
              <a:gd name="connsiteX22" fmla="*/ 644892 w 1751798"/>
              <a:gd name="connsiteY22" fmla="*/ 336884 h 1578543"/>
              <a:gd name="connsiteX23" fmla="*/ 702644 w 1751798"/>
              <a:gd name="connsiteY23" fmla="*/ 317633 h 1578543"/>
              <a:gd name="connsiteX24" fmla="*/ 770021 w 1751798"/>
              <a:gd name="connsiteY24" fmla="*/ 298383 h 1578543"/>
              <a:gd name="connsiteX25" fmla="*/ 798897 w 1751798"/>
              <a:gd name="connsiteY25" fmla="*/ 288758 h 1578543"/>
              <a:gd name="connsiteX26" fmla="*/ 866274 w 1751798"/>
              <a:gd name="connsiteY26" fmla="*/ 250257 h 1578543"/>
              <a:gd name="connsiteX27" fmla="*/ 952901 w 1751798"/>
              <a:gd name="connsiteY27" fmla="*/ 221381 h 1578543"/>
              <a:gd name="connsiteX28" fmla="*/ 1068404 w 1751798"/>
              <a:gd name="connsiteY28" fmla="*/ 182880 h 1578543"/>
              <a:gd name="connsiteX29" fmla="*/ 1126156 w 1751798"/>
              <a:gd name="connsiteY29" fmla="*/ 163629 h 1578543"/>
              <a:gd name="connsiteX30" fmla="*/ 1155031 w 1751798"/>
              <a:gd name="connsiteY30" fmla="*/ 154004 h 1578543"/>
              <a:gd name="connsiteX31" fmla="*/ 1193532 w 1751798"/>
              <a:gd name="connsiteY31" fmla="*/ 144379 h 1578543"/>
              <a:gd name="connsiteX32" fmla="*/ 1424539 w 1751798"/>
              <a:gd name="connsiteY32" fmla="*/ 134753 h 1578543"/>
              <a:gd name="connsiteX33" fmla="*/ 1491916 w 1751798"/>
              <a:gd name="connsiteY33" fmla="*/ 125128 h 1578543"/>
              <a:gd name="connsiteX34" fmla="*/ 1540042 w 1751798"/>
              <a:gd name="connsiteY34" fmla="*/ 115503 h 1578543"/>
              <a:gd name="connsiteX35" fmla="*/ 1645920 w 1751798"/>
              <a:gd name="connsiteY35" fmla="*/ 105878 h 1578543"/>
              <a:gd name="connsiteX36" fmla="*/ 1703671 w 1751798"/>
              <a:gd name="connsiteY36" fmla="*/ 67377 h 1578543"/>
              <a:gd name="connsiteX37" fmla="*/ 1742172 w 1751798"/>
              <a:gd name="connsiteY37" fmla="*/ 28875 h 1578543"/>
              <a:gd name="connsiteX38" fmla="*/ 1751798 w 1751798"/>
              <a:gd name="connsiteY38" fmla="*/ 0 h 157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51798" h="1578543">
                <a:moveTo>
                  <a:pt x="0" y="1578543"/>
                </a:moveTo>
                <a:cubicBezTo>
                  <a:pt x="20051" y="1562502"/>
                  <a:pt x="57626" y="1540419"/>
                  <a:pt x="67377" y="1511166"/>
                </a:cubicBezTo>
                <a:cubicBezTo>
                  <a:pt x="73549" y="1492651"/>
                  <a:pt x="73175" y="1472551"/>
                  <a:pt x="77002" y="1453414"/>
                </a:cubicBezTo>
                <a:cubicBezTo>
                  <a:pt x="84276" y="1417043"/>
                  <a:pt x="93599" y="1393999"/>
                  <a:pt x="105878" y="1357162"/>
                </a:cubicBezTo>
                <a:lnTo>
                  <a:pt x="115503" y="1328286"/>
                </a:lnTo>
                <a:cubicBezTo>
                  <a:pt x="118711" y="1318661"/>
                  <a:pt x="119500" y="1307852"/>
                  <a:pt x="125128" y="1299410"/>
                </a:cubicBezTo>
                <a:lnTo>
                  <a:pt x="144379" y="1270534"/>
                </a:lnTo>
                <a:cubicBezTo>
                  <a:pt x="190123" y="1133301"/>
                  <a:pt x="144162" y="1276104"/>
                  <a:pt x="173255" y="1174282"/>
                </a:cubicBezTo>
                <a:cubicBezTo>
                  <a:pt x="176042" y="1164526"/>
                  <a:pt x="180419" y="1155249"/>
                  <a:pt x="182880" y="1145406"/>
                </a:cubicBezTo>
                <a:cubicBezTo>
                  <a:pt x="186848" y="1129535"/>
                  <a:pt x="189297" y="1113322"/>
                  <a:pt x="192505" y="1097280"/>
                </a:cubicBezTo>
                <a:cubicBezTo>
                  <a:pt x="195713" y="1001027"/>
                  <a:pt x="196475" y="904662"/>
                  <a:pt x="202130" y="808522"/>
                </a:cubicBezTo>
                <a:cubicBezTo>
                  <a:pt x="202907" y="795316"/>
                  <a:pt x="209162" y="782993"/>
                  <a:pt x="211756" y="770021"/>
                </a:cubicBezTo>
                <a:cubicBezTo>
                  <a:pt x="224364" y="706983"/>
                  <a:pt x="216100" y="725941"/>
                  <a:pt x="231006" y="673768"/>
                </a:cubicBezTo>
                <a:cubicBezTo>
                  <a:pt x="233793" y="664012"/>
                  <a:pt x="236094" y="653967"/>
                  <a:pt x="240631" y="644892"/>
                </a:cubicBezTo>
                <a:cubicBezTo>
                  <a:pt x="256352" y="613451"/>
                  <a:pt x="282987" y="589064"/>
                  <a:pt x="317634" y="577515"/>
                </a:cubicBezTo>
                <a:lnTo>
                  <a:pt x="375385" y="558265"/>
                </a:lnTo>
                <a:cubicBezTo>
                  <a:pt x="394636" y="545431"/>
                  <a:pt x="420304" y="539015"/>
                  <a:pt x="433137" y="519764"/>
                </a:cubicBezTo>
                <a:cubicBezTo>
                  <a:pt x="458804" y="481263"/>
                  <a:pt x="442762" y="497305"/>
                  <a:pt x="481263" y="471638"/>
                </a:cubicBezTo>
                <a:cubicBezTo>
                  <a:pt x="529060" y="399944"/>
                  <a:pt x="467630" y="487998"/>
                  <a:pt x="529389" y="413886"/>
                </a:cubicBezTo>
                <a:cubicBezTo>
                  <a:pt x="536795" y="404999"/>
                  <a:pt x="539607" y="392237"/>
                  <a:pt x="548640" y="385010"/>
                </a:cubicBezTo>
                <a:cubicBezTo>
                  <a:pt x="556563" y="378672"/>
                  <a:pt x="568190" y="379382"/>
                  <a:pt x="577516" y="375385"/>
                </a:cubicBezTo>
                <a:cubicBezTo>
                  <a:pt x="590704" y="369733"/>
                  <a:pt x="603559" y="363253"/>
                  <a:pt x="616017" y="356134"/>
                </a:cubicBezTo>
                <a:cubicBezTo>
                  <a:pt x="626061" y="350395"/>
                  <a:pt x="634321" y="341582"/>
                  <a:pt x="644892" y="336884"/>
                </a:cubicBezTo>
                <a:cubicBezTo>
                  <a:pt x="663435" y="328643"/>
                  <a:pt x="683393" y="324050"/>
                  <a:pt x="702644" y="317633"/>
                </a:cubicBezTo>
                <a:cubicBezTo>
                  <a:pt x="771862" y="294560"/>
                  <a:pt x="685440" y="322548"/>
                  <a:pt x="770021" y="298383"/>
                </a:cubicBezTo>
                <a:cubicBezTo>
                  <a:pt x="779777" y="295596"/>
                  <a:pt x="789272" y="291966"/>
                  <a:pt x="798897" y="288758"/>
                </a:cubicBezTo>
                <a:cubicBezTo>
                  <a:pt x="824948" y="271390"/>
                  <a:pt x="835737" y="262472"/>
                  <a:pt x="866274" y="250257"/>
                </a:cubicBezTo>
                <a:cubicBezTo>
                  <a:pt x="866305" y="250245"/>
                  <a:pt x="938448" y="226199"/>
                  <a:pt x="952901" y="221381"/>
                </a:cubicBezTo>
                <a:lnTo>
                  <a:pt x="1068404" y="182880"/>
                </a:lnTo>
                <a:lnTo>
                  <a:pt x="1126156" y="163629"/>
                </a:lnTo>
                <a:cubicBezTo>
                  <a:pt x="1135781" y="160421"/>
                  <a:pt x="1145188" y="156465"/>
                  <a:pt x="1155031" y="154004"/>
                </a:cubicBezTo>
                <a:cubicBezTo>
                  <a:pt x="1167865" y="150796"/>
                  <a:pt x="1180337" y="145322"/>
                  <a:pt x="1193532" y="144379"/>
                </a:cubicBezTo>
                <a:cubicBezTo>
                  <a:pt x="1270405" y="138888"/>
                  <a:pt x="1347537" y="137962"/>
                  <a:pt x="1424539" y="134753"/>
                </a:cubicBezTo>
                <a:cubicBezTo>
                  <a:pt x="1446998" y="131545"/>
                  <a:pt x="1469538" y="128858"/>
                  <a:pt x="1491916" y="125128"/>
                </a:cubicBezTo>
                <a:cubicBezTo>
                  <a:pt x="1508053" y="122439"/>
                  <a:pt x="1523809" y="117532"/>
                  <a:pt x="1540042" y="115503"/>
                </a:cubicBezTo>
                <a:cubicBezTo>
                  <a:pt x="1575207" y="111108"/>
                  <a:pt x="1610627" y="109086"/>
                  <a:pt x="1645920" y="105878"/>
                </a:cubicBezTo>
                <a:cubicBezTo>
                  <a:pt x="1665170" y="93044"/>
                  <a:pt x="1696354" y="89326"/>
                  <a:pt x="1703671" y="67377"/>
                </a:cubicBezTo>
                <a:cubicBezTo>
                  <a:pt x="1716506" y="28876"/>
                  <a:pt x="1703672" y="41710"/>
                  <a:pt x="1742172" y="28875"/>
                </a:cubicBezTo>
                <a:lnTo>
                  <a:pt x="1751798"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7A50666-4315-4FF1-B1C3-89653C55F7C1}"/>
              </a:ext>
            </a:extLst>
          </p:cNvPr>
          <p:cNvSpPr txBox="1"/>
          <p:nvPr/>
        </p:nvSpPr>
        <p:spPr>
          <a:xfrm>
            <a:off x="634970" y="4899607"/>
            <a:ext cx="1176355" cy="923330"/>
          </a:xfrm>
          <a:prstGeom prst="rect">
            <a:avLst/>
          </a:prstGeom>
          <a:noFill/>
        </p:spPr>
        <p:txBody>
          <a:bodyPr wrap="square" rtlCol="0">
            <a:spAutoFit/>
          </a:bodyPr>
          <a:lstStyle/>
          <a:p>
            <a:r>
              <a:rPr lang="en-US"/>
              <a:t>Cover with Mulch</a:t>
            </a:r>
          </a:p>
        </p:txBody>
      </p:sp>
      <p:cxnSp>
        <p:nvCxnSpPr>
          <p:cNvPr id="17" name="Straight Arrow Connector 16">
            <a:extLst>
              <a:ext uri="{FF2B5EF4-FFF2-40B4-BE49-F238E27FC236}">
                <a16:creationId xmlns:a16="http://schemas.microsoft.com/office/drawing/2014/main" id="{CCA397AE-9C29-413F-AD8F-07D25C332299}"/>
              </a:ext>
            </a:extLst>
          </p:cNvPr>
          <p:cNvCxnSpPr>
            <a:cxnSpLocks/>
          </p:cNvCxnSpPr>
          <p:nvPr/>
        </p:nvCxnSpPr>
        <p:spPr>
          <a:xfrm flipV="1">
            <a:off x="1453725" y="3638349"/>
            <a:ext cx="654208" cy="135945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0E00F7B-3BC3-4A73-B091-26F7A101F518}"/>
              </a:ext>
            </a:extLst>
          </p:cNvPr>
          <p:cNvCxnSpPr>
            <a:cxnSpLocks/>
          </p:cNvCxnSpPr>
          <p:nvPr/>
        </p:nvCxnSpPr>
        <p:spPr>
          <a:xfrm flipV="1">
            <a:off x="1606125" y="4809797"/>
            <a:ext cx="886818" cy="34040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50CC3B4-A674-4457-AE9D-F91A32479B9F}"/>
              </a:ext>
            </a:extLst>
          </p:cNvPr>
          <p:cNvSpPr txBox="1"/>
          <p:nvPr/>
        </p:nvSpPr>
        <p:spPr>
          <a:xfrm>
            <a:off x="9535356" y="4899607"/>
            <a:ext cx="1176355" cy="923330"/>
          </a:xfrm>
          <a:prstGeom prst="rect">
            <a:avLst/>
          </a:prstGeom>
          <a:noFill/>
        </p:spPr>
        <p:txBody>
          <a:bodyPr wrap="square" rtlCol="0">
            <a:spAutoFit/>
          </a:bodyPr>
          <a:lstStyle/>
          <a:p>
            <a:r>
              <a:rPr lang="en-US"/>
              <a:t>Cover with Mulch</a:t>
            </a:r>
          </a:p>
        </p:txBody>
      </p:sp>
      <p:cxnSp>
        <p:nvCxnSpPr>
          <p:cNvPr id="21" name="Straight Arrow Connector 20">
            <a:extLst>
              <a:ext uri="{FF2B5EF4-FFF2-40B4-BE49-F238E27FC236}">
                <a16:creationId xmlns:a16="http://schemas.microsoft.com/office/drawing/2014/main" id="{88877FD3-929C-41A5-9B24-CFE4AE503C0E}"/>
              </a:ext>
            </a:extLst>
          </p:cNvPr>
          <p:cNvCxnSpPr>
            <a:cxnSpLocks/>
          </p:cNvCxnSpPr>
          <p:nvPr/>
        </p:nvCxnSpPr>
        <p:spPr>
          <a:xfrm flipH="1">
            <a:off x="8764507" y="5644848"/>
            <a:ext cx="852372" cy="2688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7BE6B70-300B-4A44-963E-E67A38D3BE03}"/>
              </a:ext>
            </a:extLst>
          </p:cNvPr>
          <p:cNvSpPr txBox="1"/>
          <p:nvPr/>
        </p:nvSpPr>
        <p:spPr>
          <a:xfrm>
            <a:off x="1017237" y="2681334"/>
            <a:ext cx="1176355" cy="646331"/>
          </a:xfrm>
          <a:prstGeom prst="rect">
            <a:avLst/>
          </a:prstGeom>
          <a:noFill/>
        </p:spPr>
        <p:txBody>
          <a:bodyPr wrap="square" rtlCol="0">
            <a:spAutoFit/>
          </a:bodyPr>
          <a:lstStyle/>
          <a:p>
            <a:r>
              <a:rPr lang="en-US">
                <a:solidFill>
                  <a:srgbClr val="C00000"/>
                </a:solidFill>
              </a:rPr>
              <a:t>Ground Stake</a:t>
            </a:r>
          </a:p>
        </p:txBody>
      </p:sp>
      <p:sp>
        <p:nvSpPr>
          <p:cNvPr id="24" name="TextBox 23">
            <a:extLst>
              <a:ext uri="{FF2B5EF4-FFF2-40B4-BE49-F238E27FC236}">
                <a16:creationId xmlns:a16="http://schemas.microsoft.com/office/drawing/2014/main" id="{ADEB4C0B-8218-4CD4-A250-00994FF7062E}"/>
              </a:ext>
            </a:extLst>
          </p:cNvPr>
          <p:cNvSpPr txBox="1"/>
          <p:nvPr/>
        </p:nvSpPr>
        <p:spPr>
          <a:xfrm>
            <a:off x="4710902" y="4503874"/>
            <a:ext cx="1176355" cy="646331"/>
          </a:xfrm>
          <a:prstGeom prst="rect">
            <a:avLst/>
          </a:prstGeom>
          <a:noFill/>
        </p:spPr>
        <p:txBody>
          <a:bodyPr wrap="square" rtlCol="0">
            <a:spAutoFit/>
          </a:bodyPr>
          <a:lstStyle/>
          <a:p>
            <a:r>
              <a:rPr lang="en-US">
                <a:solidFill>
                  <a:srgbClr val="C00000"/>
                </a:solidFill>
              </a:rPr>
              <a:t>Ground Stake</a:t>
            </a:r>
          </a:p>
        </p:txBody>
      </p:sp>
      <p:sp>
        <p:nvSpPr>
          <p:cNvPr id="25" name="TextBox 24">
            <a:extLst>
              <a:ext uri="{FF2B5EF4-FFF2-40B4-BE49-F238E27FC236}">
                <a16:creationId xmlns:a16="http://schemas.microsoft.com/office/drawing/2014/main" id="{2528A011-2FD0-4306-866A-E8033001A6AB}"/>
              </a:ext>
            </a:extLst>
          </p:cNvPr>
          <p:cNvSpPr txBox="1"/>
          <p:nvPr/>
        </p:nvSpPr>
        <p:spPr>
          <a:xfrm>
            <a:off x="7465434" y="5141866"/>
            <a:ext cx="1176355" cy="646331"/>
          </a:xfrm>
          <a:prstGeom prst="rect">
            <a:avLst/>
          </a:prstGeom>
          <a:noFill/>
        </p:spPr>
        <p:txBody>
          <a:bodyPr wrap="square" rtlCol="0">
            <a:spAutoFit/>
          </a:bodyPr>
          <a:lstStyle/>
          <a:p>
            <a:r>
              <a:rPr lang="en-US">
                <a:solidFill>
                  <a:srgbClr val="C00000"/>
                </a:solidFill>
              </a:rPr>
              <a:t>Hardscape Base</a:t>
            </a:r>
          </a:p>
        </p:txBody>
      </p:sp>
    </p:spTree>
    <p:extLst>
      <p:ext uri="{BB962C8B-B14F-4D97-AF65-F5344CB8AC3E}">
        <p14:creationId xmlns:p14="http://schemas.microsoft.com/office/powerpoint/2010/main" val="303960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20" grpId="0"/>
      <p:bldP spid="23" grpId="0"/>
      <p:bldP spid="2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ome, honeycomb&#10;&#10;Description automatically generated">
            <a:extLst>
              <a:ext uri="{FF2B5EF4-FFF2-40B4-BE49-F238E27FC236}">
                <a16:creationId xmlns:a16="http://schemas.microsoft.com/office/drawing/2014/main" id="{09A0DA0E-AED7-4C41-ACFD-FFFF434CB057}"/>
              </a:ext>
            </a:extLst>
          </p:cNvPr>
          <p:cNvPicPr>
            <a:picLocks noChangeAspect="1"/>
          </p:cNvPicPr>
          <p:nvPr/>
        </p:nvPicPr>
        <p:blipFill>
          <a:blip r:embed="rId3">
            <a:alphaModFix amt="35000"/>
            <a:extLst>
              <a:ext uri="{28A0092B-C50C-407E-A947-70E740481C1C}">
                <a14:useLocalDpi xmlns:a14="http://schemas.microsoft.com/office/drawing/2010/main"/>
              </a:ext>
            </a:extLst>
          </a:blip>
          <a:stretch>
            <a:fillRect/>
          </a:stretch>
        </p:blipFill>
        <p:spPr>
          <a:xfrm>
            <a:off x="-1848052" y="0"/>
            <a:ext cx="16338475" cy="6858000"/>
          </a:xfrm>
          <a:prstGeom prst="rect">
            <a:avLst/>
          </a:prstGeom>
        </p:spPr>
      </p:pic>
      <p:sp>
        <p:nvSpPr>
          <p:cNvPr id="5" name="TextBox 4">
            <a:extLst>
              <a:ext uri="{FF2B5EF4-FFF2-40B4-BE49-F238E27FC236}">
                <a16:creationId xmlns:a16="http://schemas.microsoft.com/office/drawing/2014/main" id="{35252E61-F566-46DD-A77F-139259C70FBA}"/>
              </a:ext>
            </a:extLst>
          </p:cNvPr>
          <p:cNvSpPr txBox="1"/>
          <p:nvPr/>
        </p:nvSpPr>
        <p:spPr>
          <a:xfrm>
            <a:off x="3576510" y="3105834"/>
            <a:ext cx="4088042" cy="646331"/>
          </a:xfrm>
          <a:prstGeom prst="rect">
            <a:avLst/>
          </a:prstGeom>
          <a:noFill/>
        </p:spPr>
        <p:txBody>
          <a:bodyPr wrap="none" rtlCol="0">
            <a:spAutoFit/>
          </a:bodyPr>
          <a:lstStyle/>
          <a:p>
            <a:r>
              <a:rPr lang="en-US" sz="3600" dirty="0">
                <a:latin typeface="DIN 2014 Demi" panose="020B0604020202020204" pitchFamily="34" charset="0"/>
                <a:ea typeface="DIN 2014 Demi" panose="020B0604020202020204" pitchFamily="34" charset="0"/>
              </a:rPr>
              <a:t>Product Introduction</a:t>
            </a:r>
          </a:p>
        </p:txBody>
      </p:sp>
    </p:spTree>
    <p:extLst>
      <p:ext uri="{BB962C8B-B14F-4D97-AF65-F5344CB8AC3E}">
        <p14:creationId xmlns:p14="http://schemas.microsoft.com/office/powerpoint/2010/main" val="6513585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Connect</a:t>
            </a:r>
          </a:p>
        </p:txBody>
      </p:sp>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70B7BF3-1A31-4A14-9E19-3565493D9C65}"/>
              </a:ext>
            </a:extLst>
          </p:cNvPr>
          <p:cNvSpPr txBox="1"/>
          <p:nvPr/>
        </p:nvSpPr>
        <p:spPr>
          <a:xfrm>
            <a:off x="759101" y="264365"/>
            <a:ext cx="3230372" cy="584775"/>
          </a:xfrm>
          <a:prstGeom prst="rect">
            <a:avLst/>
          </a:prstGeom>
          <a:noFill/>
        </p:spPr>
        <p:txBody>
          <a:bodyPr wrap="none" rtlCol="0">
            <a:spAutoFit/>
          </a:bodyPr>
          <a:lstStyle/>
          <a:p>
            <a:r>
              <a:rPr lang="en-US" sz="3200">
                <a:latin typeface="DIN 2014" panose="020F0502020204030204" pitchFamily="34" charset="0"/>
                <a:ea typeface="DIN 2014" panose="020F0502020204030204" pitchFamily="34" charset="0"/>
              </a:rPr>
              <a:t>Mounting the Hub</a:t>
            </a:r>
          </a:p>
        </p:txBody>
      </p:sp>
      <p:pic>
        <p:nvPicPr>
          <p:cNvPr id="3" name="Picture 2">
            <a:extLst>
              <a:ext uri="{FF2B5EF4-FFF2-40B4-BE49-F238E27FC236}">
                <a16:creationId xmlns:a16="http://schemas.microsoft.com/office/drawing/2014/main" id="{56DD318A-028D-4580-AE98-76B37ADBF3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0694" y="1023361"/>
            <a:ext cx="3411940" cy="2558955"/>
          </a:xfrm>
          <a:prstGeom prst="rect">
            <a:avLst/>
          </a:prstGeom>
        </p:spPr>
      </p:pic>
      <p:sp>
        <p:nvSpPr>
          <p:cNvPr id="11" name="TextBox 10">
            <a:extLst>
              <a:ext uri="{FF2B5EF4-FFF2-40B4-BE49-F238E27FC236}">
                <a16:creationId xmlns:a16="http://schemas.microsoft.com/office/drawing/2014/main" id="{33445178-7C10-4F19-96D0-B3F2894BA0CC}"/>
              </a:ext>
            </a:extLst>
          </p:cNvPr>
          <p:cNvSpPr txBox="1"/>
          <p:nvPr/>
        </p:nvSpPr>
        <p:spPr>
          <a:xfrm>
            <a:off x="291049" y="3698671"/>
            <a:ext cx="10067602" cy="3693319"/>
          </a:xfrm>
          <a:prstGeom prst="rect">
            <a:avLst/>
          </a:prstGeom>
          <a:noFill/>
        </p:spPr>
        <p:txBody>
          <a:bodyPr wrap="square" rtlCol="0">
            <a:spAutoFit/>
          </a:bodyPr>
          <a:lstStyle/>
          <a:p>
            <a:pPr marL="342900" indent="-342900">
              <a:buFont typeface="+mj-lt"/>
              <a:buAutoNum type="arabicPeriod"/>
            </a:pPr>
            <a:r>
              <a:rPr lang="en-US" dirty="0">
                <a:latin typeface="DIN 2014 Light" panose="020B0404020202020204" pitchFamily="34" charset="0"/>
                <a:ea typeface="DIN 2014 Light" panose="020B0404020202020204" pitchFamily="34" charset="0"/>
              </a:rPr>
              <a:t>Choose placement of the Hub to be within 6’ a GFCI outlet, ideally on the side of the house near the utilities, </a:t>
            </a:r>
            <a:r>
              <a:rPr lang="en-US" b="1" i="1" dirty="0">
                <a:latin typeface="DIN 2014 Light" panose="020B0404020202020204" pitchFamily="34" charset="0"/>
                <a:ea typeface="DIN 2014 Light" panose="020B0404020202020204" pitchFamily="34" charset="0"/>
              </a:rPr>
              <a:t>or on a stake/post</a:t>
            </a:r>
            <a:r>
              <a:rPr lang="en-US" dirty="0">
                <a:latin typeface="DIN 2014 Light" panose="020B0404020202020204" pitchFamily="34" charset="0"/>
                <a:ea typeface="DIN 2014 Light" panose="020B0404020202020204" pitchFamily="34" charset="0"/>
              </a:rPr>
              <a:t>. It must also be 30” above the ground to avoid exposure to water/snow/other elements.</a:t>
            </a:r>
          </a:p>
          <a:p>
            <a:pPr marL="342900" indent="-342900">
              <a:buFont typeface="+mj-lt"/>
              <a:buAutoNum type="arabicPeriod"/>
            </a:pPr>
            <a:endParaRPr lang="en-US" dirty="0">
              <a:latin typeface="DIN 2014 Light" panose="020B0404020202020204" pitchFamily="34" charset="0"/>
              <a:ea typeface="DIN 2014 Light" panose="020B0404020202020204" pitchFamily="34" charset="0"/>
            </a:endParaRPr>
          </a:p>
          <a:p>
            <a:pPr marL="342900" indent="-342900">
              <a:buFont typeface="+mj-lt"/>
              <a:buAutoNum type="arabicPeriod"/>
            </a:pPr>
            <a:r>
              <a:rPr lang="en-US" dirty="0">
                <a:latin typeface="DIN 2014 Light" panose="020B0404020202020204" pitchFamily="34" charset="0"/>
                <a:ea typeface="DIN 2014 Light" panose="020B0404020202020204" pitchFamily="34" charset="0"/>
              </a:rPr>
              <a:t>Using the provided mounting template, mark and drill pilot holes (1/8” bit).                                                        Install the screws by using a drill bit or Phillip’s Head Screwdriver</a:t>
            </a:r>
          </a:p>
          <a:p>
            <a:pPr marL="342900" indent="-342900">
              <a:buFont typeface="+mj-lt"/>
              <a:buAutoNum type="arabicPeriod"/>
            </a:pPr>
            <a:endParaRPr lang="en-US" dirty="0">
              <a:latin typeface="DIN 2014 Light" panose="020B0404020202020204" pitchFamily="34" charset="0"/>
              <a:ea typeface="DIN 2014 Light" panose="020B0404020202020204" pitchFamily="34" charset="0"/>
            </a:endParaRPr>
          </a:p>
          <a:p>
            <a:pPr marL="342900" indent="-342900">
              <a:buFont typeface="+mj-lt"/>
              <a:buAutoNum type="arabicPeriod"/>
            </a:pPr>
            <a:r>
              <a:rPr lang="en-US" dirty="0">
                <a:latin typeface="DIN 2014 Light" panose="020B0404020202020204" pitchFamily="34" charset="0"/>
                <a:ea typeface="DIN 2014 Light" panose="020B0404020202020204" pitchFamily="34" charset="0"/>
              </a:rPr>
              <a:t>Once the screws are seated, hang the Hub on the structure by aligning the screw heads with their corresponding hooks on the Hub.</a:t>
            </a:r>
          </a:p>
          <a:p>
            <a:pPr marL="285750" indent="-285750">
              <a:buFont typeface="Arial" panose="020B0604020202020204" pitchFamily="34" charset="0"/>
              <a:buChar char="•"/>
            </a:pPr>
            <a:endParaRPr lang="en-US" dirty="0">
              <a:latin typeface="DIN 2014 Light" panose="020B0404020202020204" pitchFamily="34" charset="0"/>
              <a:ea typeface="DIN 2014 Light" panose="020B0404020202020204" pitchFamily="34" charset="0"/>
            </a:endParaRPr>
          </a:p>
          <a:p>
            <a:pPr marL="285750" indent="-285750">
              <a:buFont typeface="Wingdings" panose="05000000000000000000" pitchFamily="2" charset="2"/>
              <a:buChar char="ü"/>
            </a:pPr>
            <a:r>
              <a:rPr lang="en-US" dirty="0">
                <a:latin typeface="DIN 2014 Light" panose="020B0404020202020204" pitchFamily="34" charset="0"/>
                <a:ea typeface="DIN 2014 Light" panose="020B0404020202020204" pitchFamily="34" charset="0"/>
              </a:rPr>
              <a:t>Install Hub where connectivity is strong.  Check app  to make sure it is connected.</a:t>
            </a:r>
          </a:p>
          <a:p>
            <a:endParaRPr lang="en-US" dirty="0">
              <a:latin typeface="DIN 2014 Light" panose="020B0404020202020204" pitchFamily="34" charset="0"/>
              <a:ea typeface="DIN 2014 Light" panose="020B0404020202020204" pitchFamily="34" charset="0"/>
            </a:endParaRPr>
          </a:p>
          <a:p>
            <a:endParaRPr lang="en-US" dirty="0">
              <a:latin typeface="DIN 2014 Light" panose="020B0404020202020204" pitchFamily="34" charset="0"/>
              <a:ea typeface="DIN 2014 Light" panose="020B0404020202020204" pitchFamily="34" charset="0"/>
            </a:endParaRPr>
          </a:p>
        </p:txBody>
      </p:sp>
      <p:pic>
        <p:nvPicPr>
          <p:cNvPr id="13" name="Picture 12">
            <a:extLst>
              <a:ext uri="{FF2B5EF4-FFF2-40B4-BE49-F238E27FC236}">
                <a16:creationId xmlns:a16="http://schemas.microsoft.com/office/drawing/2014/main" id="{738FB1FB-54FE-4C3A-B8BC-C450AF332C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33951" y="1023360"/>
            <a:ext cx="2403080" cy="2558955"/>
          </a:xfrm>
          <a:prstGeom prst="rect">
            <a:avLst/>
          </a:prstGeom>
        </p:spPr>
      </p:pic>
      <p:pic>
        <p:nvPicPr>
          <p:cNvPr id="15" name="Picture 14">
            <a:extLst>
              <a:ext uri="{FF2B5EF4-FFF2-40B4-BE49-F238E27FC236}">
                <a16:creationId xmlns:a16="http://schemas.microsoft.com/office/drawing/2014/main" id="{C748CFF1-0F80-46E8-9483-F432E17F177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7870"/>
          <a:stretch/>
        </p:blipFill>
        <p:spPr>
          <a:xfrm>
            <a:off x="6969262" y="1021647"/>
            <a:ext cx="3690226" cy="2558955"/>
          </a:xfrm>
          <a:prstGeom prst="rect">
            <a:avLst/>
          </a:prstGeom>
        </p:spPr>
      </p:pic>
    </p:spTree>
    <p:extLst>
      <p:ext uri="{BB962C8B-B14F-4D97-AF65-F5344CB8AC3E}">
        <p14:creationId xmlns:p14="http://schemas.microsoft.com/office/powerpoint/2010/main" val="4130238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Connect</a:t>
            </a:r>
          </a:p>
        </p:txBody>
      </p:sp>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70B7BF3-1A31-4A14-9E19-3565493D9C65}"/>
              </a:ext>
            </a:extLst>
          </p:cNvPr>
          <p:cNvSpPr txBox="1"/>
          <p:nvPr/>
        </p:nvSpPr>
        <p:spPr>
          <a:xfrm>
            <a:off x="500216" y="219015"/>
            <a:ext cx="6922729" cy="584775"/>
          </a:xfrm>
          <a:prstGeom prst="rect">
            <a:avLst/>
          </a:prstGeom>
          <a:noFill/>
        </p:spPr>
        <p:txBody>
          <a:bodyPr wrap="none" rtlCol="0">
            <a:spAutoFit/>
          </a:bodyPr>
          <a:lstStyle/>
          <a:p>
            <a:r>
              <a:rPr lang="en-US" sz="3200" dirty="0">
                <a:latin typeface="DIN 2014" panose="020F0502020204030204" pitchFamily="34" charset="0"/>
                <a:ea typeface="DIN 2014" panose="020F0502020204030204" pitchFamily="34" charset="0"/>
              </a:rPr>
              <a:t>When you’re knee deep in the flowers….</a:t>
            </a:r>
          </a:p>
        </p:txBody>
      </p:sp>
      <p:pic>
        <p:nvPicPr>
          <p:cNvPr id="12" name="Picture 11">
            <a:extLst>
              <a:ext uri="{FF2B5EF4-FFF2-40B4-BE49-F238E27FC236}">
                <a16:creationId xmlns:a16="http://schemas.microsoft.com/office/drawing/2014/main" id="{4CEE1335-1769-40EE-AC74-DF2240359121}"/>
              </a:ext>
            </a:extLst>
          </p:cNvPr>
          <p:cNvPicPr>
            <a:picLocks noChangeAspect="1"/>
          </p:cNvPicPr>
          <p:nvPr/>
        </p:nvPicPr>
        <p:blipFill>
          <a:blip r:embed="rId2"/>
          <a:stretch>
            <a:fillRect/>
          </a:stretch>
        </p:blipFill>
        <p:spPr>
          <a:xfrm>
            <a:off x="1013962" y="1141964"/>
            <a:ext cx="6649378" cy="4629796"/>
          </a:xfrm>
          <a:prstGeom prst="rect">
            <a:avLst/>
          </a:prstGeom>
          <a:ln>
            <a:solidFill>
              <a:schemeClr val="tx1"/>
            </a:solidFill>
          </a:ln>
        </p:spPr>
      </p:pic>
      <p:sp>
        <p:nvSpPr>
          <p:cNvPr id="14" name="TextBox 13">
            <a:extLst>
              <a:ext uri="{FF2B5EF4-FFF2-40B4-BE49-F238E27FC236}">
                <a16:creationId xmlns:a16="http://schemas.microsoft.com/office/drawing/2014/main" id="{0A8F7E07-93FC-4C20-83AA-E5C323E4E7DB}"/>
              </a:ext>
            </a:extLst>
          </p:cNvPr>
          <p:cNvSpPr txBox="1"/>
          <p:nvPr/>
        </p:nvSpPr>
        <p:spPr>
          <a:xfrm>
            <a:off x="1762125" y="2227006"/>
            <a:ext cx="600075" cy="369332"/>
          </a:xfrm>
          <a:prstGeom prst="rect">
            <a:avLst/>
          </a:prstGeom>
          <a:solidFill>
            <a:schemeClr val="bg1"/>
          </a:solidFill>
        </p:spPr>
        <p:txBody>
          <a:bodyPr wrap="square" rtlCol="0">
            <a:spAutoFit/>
          </a:bodyPr>
          <a:lstStyle/>
          <a:p>
            <a:r>
              <a:rPr lang="en-US" b="1" dirty="0">
                <a:solidFill>
                  <a:srgbClr val="FF00FF"/>
                </a:solidFill>
              </a:rPr>
              <a:t>FPO</a:t>
            </a:r>
          </a:p>
        </p:txBody>
      </p:sp>
      <p:sp>
        <p:nvSpPr>
          <p:cNvPr id="16" name="TextBox 15">
            <a:extLst>
              <a:ext uri="{FF2B5EF4-FFF2-40B4-BE49-F238E27FC236}">
                <a16:creationId xmlns:a16="http://schemas.microsoft.com/office/drawing/2014/main" id="{051DC57D-0350-4384-B05B-B1265B781E88}"/>
              </a:ext>
            </a:extLst>
          </p:cNvPr>
          <p:cNvSpPr txBox="1"/>
          <p:nvPr/>
        </p:nvSpPr>
        <p:spPr>
          <a:xfrm>
            <a:off x="1762124" y="3456862"/>
            <a:ext cx="600075" cy="369332"/>
          </a:xfrm>
          <a:prstGeom prst="rect">
            <a:avLst/>
          </a:prstGeom>
          <a:solidFill>
            <a:schemeClr val="bg1"/>
          </a:solidFill>
        </p:spPr>
        <p:txBody>
          <a:bodyPr wrap="square" rtlCol="0">
            <a:spAutoFit/>
          </a:bodyPr>
          <a:lstStyle/>
          <a:p>
            <a:r>
              <a:rPr lang="en-US" b="1" dirty="0">
                <a:solidFill>
                  <a:srgbClr val="FF00FF"/>
                </a:solidFill>
              </a:rPr>
              <a:t>FPO</a:t>
            </a:r>
          </a:p>
        </p:txBody>
      </p:sp>
      <p:sp>
        <p:nvSpPr>
          <p:cNvPr id="17" name="TextBox 16">
            <a:extLst>
              <a:ext uri="{FF2B5EF4-FFF2-40B4-BE49-F238E27FC236}">
                <a16:creationId xmlns:a16="http://schemas.microsoft.com/office/drawing/2014/main" id="{F609BF9A-255A-4D78-AE36-C927B3CB06E6}"/>
              </a:ext>
            </a:extLst>
          </p:cNvPr>
          <p:cNvSpPr txBox="1"/>
          <p:nvPr/>
        </p:nvSpPr>
        <p:spPr>
          <a:xfrm>
            <a:off x="1762123" y="4751364"/>
            <a:ext cx="600075" cy="369332"/>
          </a:xfrm>
          <a:prstGeom prst="rect">
            <a:avLst/>
          </a:prstGeom>
          <a:solidFill>
            <a:schemeClr val="bg1"/>
          </a:solidFill>
        </p:spPr>
        <p:txBody>
          <a:bodyPr wrap="square" rtlCol="0">
            <a:spAutoFit/>
          </a:bodyPr>
          <a:lstStyle/>
          <a:p>
            <a:r>
              <a:rPr lang="en-US" b="1" dirty="0">
                <a:solidFill>
                  <a:srgbClr val="FF00FF"/>
                </a:solidFill>
              </a:rPr>
              <a:t>FPO</a:t>
            </a:r>
          </a:p>
        </p:txBody>
      </p:sp>
    </p:spTree>
    <p:extLst>
      <p:ext uri="{BB962C8B-B14F-4D97-AF65-F5344CB8AC3E}">
        <p14:creationId xmlns:p14="http://schemas.microsoft.com/office/powerpoint/2010/main" val="1000257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112351-A73B-44DD-99E5-B39776C15A0A}"/>
              </a:ext>
            </a:extLst>
          </p:cNvPr>
          <p:cNvPicPr>
            <a:picLocks noChangeAspect="1"/>
          </p:cNvPicPr>
          <p:nvPr/>
        </p:nvPicPr>
        <p:blipFill>
          <a:blip r:embed="rId3"/>
          <a:stretch>
            <a:fillRect/>
          </a:stretch>
        </p:blipFill>
        <p:spPr>
          <a:xfrm>
            <a:off x="1316503" y="1070058"/>
            <a:ext cx="9002381" cy="3172268"/>
          </a:xfrm>
          <a:prstGeom prst="rect">
            <a:avLst/>
          </a:prstGeom>
        </p:spPr>
      </p:pic>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Plan</a:t>
            </a:r>
          </a:p>
        </p:txBody>
      </p:sp>
      <p:sp>
        <p:nvSpPr>
          <p:cNvPr id="10" name="TextBox 9">
            <a:extLst>
              <a:ext uri="{FF2B5EF4-FFF2-40B4-BE49-F238E27FC236}">
                <a16:creationId xmlns:a16="http://schemas.microsoft.com/office/drawing/2014/main" id="{95F1FFE3-04B4-4B3F-AB73-748E6F5AB581}"/>
              </a:ext>
            </a:extLst>
          </p:cNvPr>
          <p:cNvSpPr txBox="1"/>
          <p:nvPr/>
        </p:nvSpPr>
        <p:spPr>
          <a:xfrm>
            <a:off x="766916" y="619432"/>
            <a:ext cx="3650295" cy="584775"/>
          </a:xfrm>
          <a:prstGeom prst="rect">
            <a:avLst/>
          </a:prstGeom>
          <a:noFill/>
        </p:spPr>
        <p:txBody>
          <a:bodyPr wrap="none" rtlCol="0">
            <a:spAutoFit/>
          </a:bodyPr>
          <a:lstStyle/>
          <a:p>
            <a:r>
              <a:rPr lang="en-US" sz="3200">
                <a:latin typeface="DIN 2014" panose="020F0502020204030204" pitchFamily="34" charset="0"/>
                <a:ea typeface="DIN 2014" panose="020F0502020204030204" pitchFamily="34" charset="0"/>
              </a:rPr>
              <a:t>Mount the Repellers</a:t>
            </a:r>
          </a:p>
        </p:txBody>
      </p:sp>
      <p:sp>
        <p:nvSpPr>
          <p:cNvPr id="11" name="TextBox 10">
            <a:extLst>
              <a:ext uri="{FF2B5EF4-FFF2-40B4-BE49-F238E27FC236}">
                <a16:creationId xmlns:a16="http://schemas.microsoft.com/office/drawing/2014/main" id="{D76F3C5D-BE78-49E8-81F9-18AE01A6D3CE}"/>
              </a:ext>
            </a:extLst>
          </p:cNvPr>
          <p:cNvSpPr txBox="1"/>
          <p:nvPr/>
        </p:nvSpPr>
        <p:spPr>
          <a:xfrm>
            <a:off x="1873116" y="3982614"/>
            <a:ext cx="1437894" cy="369332"/>
          </a:xfrm>
          <a:prstGeom prst="rect">
            <a:avLst/>
          </a:prstGeom>
          <a:noFill/>
        </p:spPr>
        <p:txBody>
          <a:bodyPr wrap="none" rtlCol="0">
            <a:spAutoFit/>
          </a:bodyPr>
          <a:lstStyle/>
          <a:p>
            <a:r>
              <a:rPr lang="en-US"/>
              <a:t>Direct Mount</a:t>
            </a:r>
          </a:p>
        </p:txBody>
      </p:sp>
      <p:sp>
        <p:nvSpPr>
          <p:cNvPr id="12" name="TextBox 11">
            <a:extLst>
              <a:ext uri="{FF2B5EF4-FFF2-40B4-BE49-F238E27FC236}">
                <a16:creationId xmlns:a16="http://schemas.microsoft.com/office/drawing/2014/main" id="{959B2D0B-4774-4542-AB98-4074F90ED908}"/>
              </a:ext>
            </a:extLst>
          </p:cNvPr>
          <p:cNvSpPr txBox="1"/>
          <p:nvPr/>
        </p:nvSpPr>
        <p:spPr>
          <a:xfrm>
            <a:off x="4552168" y="3982614"/>
            <a:ext cx="2140266" cy="369332"/>
          </a:xfrm>
          <a:prstGeom prst="rect">
            <a:avLst/>
          </a:prstGeom>
          <a:noFill/>
        </p:spPr>
        <p:txBody>
          <a:bodyPr wrap="none" rtlCol="0">
            <a:spAutoFit/>
          </a:bodyPr>
          <a:lstStyle/>
          <a:p>
            <a:r>
              <a:rPr lang="en-US"/>
              <a:t>Ground Stake Mount</a:t>
            </a:r>
          </a:p>
        </p:txBody>
      </p:sp>
      <p:sp>
        <p:nvSpPr>
          <p:cNvPr id="13" name="TextBox 12">
            <a:extLst>
              <a:ext uri="{FF2B5EF4-FFF2-40B4-BE49-F238E27FC236}">
                <a16:creationId xmlns:a16="http://schemas.microsoft.com/office/drawing/2014/main" id="{55970C08-A0B1-45C6-A2A3-21E79F3C8041}"/>
              </a:ext>
            </a:extLst>
          </p:cNvPr>
          <p:cNvSpPr txBox="1"/>
          <p:nvPr/>
        </p:nvSpPr>
        <p:spPr>
          <a:xfrm>
            <a:off x="8041612" y="3982614"/>
            <a:ext cx="1665584" cy="369332"/>
          </a:xfrm>
          <a:prstGeom prst="rect">
            <a:avLst/>
          </a:prstGeom>
          <a:noFill/>
        </p:spPr>
        <p:txBody>
          <a:bodyPr wrap="none" rtlCol="0">
            <a:spAutoFit/>
          </a:bodyPr>
          <a:lstStyle/>
          <a:p>
            <a:r>
              <a:rPr lang="en-US"/>
              <a:t>Hardscape Base</a:t>
            </a:r>
          </a:p>
        </p:txBody>
      </p:sp>
      <p:sp>
        <p:nvSpPr>
          <p:cNvPr id="14" name="Rectangle 13">
            <a:extLst>
              <a:ext uri="{FF2B5EF4-FFF2-40B4-BE49-F238E27FC236}">
                <a16:creationId xmlns:a16="http://schemas.microsoft.com/office/drawing/2014/main" id="{90364654-E8C2-4A2D-9C2C-FF6A9A035318}"/>
              </a:ext>
            </a:extLst>
          </p:cNvPr>
          <p:cNvSpPr/>
          <p:nvPr/>
        </p:nvSpPr>
        <p:spPr>
          <a:xfrm>
            <a:off x="11056374" y="2227006"/>
            <a:ext cx="1135626" cy="2403989"/>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6CC9980-3BAF-47BD-9ECE-CC595667FF0A}"/>
              </a:ext>
            </a:extLst>
          </p:cNvPr>
          <p:cNvSpPr txBox="1"/>
          <p:nvPr/>
        </p:nvSpPr>
        <p:spPr>
          <a:xfrm rot="5400000">
            <a:off x="10585045" y="5417817"/>
            <a:ext cx="1923925"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Connect</a:t>
            </a:r>
          </a:p>
        </p:txBody>
      </p:sp>
      <p:sp>
        <p:nvSpPr>
          <p:cNvPr id="17" name="TextBox 16">
            <a:extLst>
              <a:ext uri="{FF2B5EF4-FFF2-40B4-BE49-F238E27FC236}">
                <a16:creationId xmlns:a16="http://schemas.microsoft.com/office/drawing/2014/main" id="{443DAC80-6012-40E2-81DD-D4A8B3E00CE9}"/>
              </a:ext>
            </a:extLst>
          </p:cNvPr>
          <p:cNvSpPr txBox="1"/>
          <p:nvPr/>
        </p:nvSpPr>
        <p:spPr>
          <a:xfrm rot="5400000">
            <a:off x="10774199" y="3075057"/>
            <a:ext cx="1545616"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Install</a:t>
            </a:r>
          </a:p>
        </p:txBody>
      </p:sp>
      <p:pic>
        <p:nvPicPr>
          <p:cNvPr id="5" name="Picture 4">
            <a:extLst>
              <a:ext uri="{FF2B5EF4-FFF2-40B4-BE49-F238E27FC236}">
                <a16:creationId xmlns:a16="http://schemas.microsoft.com/office/drawing/2014/main" id="{6B0F133A-BE6A-401F-A54F-41BACE3FFA1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1994" y="4524237"/>
            <a:ext cx="3168592" cy="1926875"/>
          </a:xfrm>
          <a:prstGeom prst="rect">
            <a:avLst/>
          </a:prstGeom>
        </p:spPr>
      </p:pic>
      <p:pic>
        <p:nvPicPr>
          <p:cNvPr id="9" name="Picture 8">
            <a:extLst>
              <a:ext uri="{FF2B5EF4-FFF2-40B4-BE49-F238E27FC236}">
                <a16:creationId xmlns:a16="http://schemas.microsoft.com/office/drawing/2014/main" id="{8AF6D098-3895-416D-B677-F52403832AE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50781" y="4524236"/>
            <a:ext cx="1608983" cy="1926875"/>
          </a:xfrm>
          <a:prstGeom prst="rect">
            <a:avLst/>
          </a:prstGeom>
        </p:spPr>
      </p:pic>
      <p:pic>
        <p:nvPicPr>
          <p:cNvPr id="19" name="Picture 18">
            <a:extLst>
              <a:ext uri="{FF2B5EF4-FFF2-40B4-BE49-F238E27FC236}">
                <a16:creationId xmlns:a16="http://schemas.microsoft.com/office/drawing/2014/main" id="{66A770DB-EBDA-4B00-A4CE-913BC9E47659}"/>
              </a:ext>
            </a:extLst>
          </p:cNvPr>
          <p:cNvPicPr>
            <a:picLocks noChangeAspect="1"/>
          </p:cNvPicPr>
          <p:nvPr/>
        </p:nvPicPr>
        <p:blipFill>
          <a:blip r:embed="rId6"/>
          <a:stretch>
            <a:fillRect/>
          </a:stretch>
        </p:blipFill>
        <p:spPr>
          <a:xfrm>
            <a:off x="7189959" y="4630995"/>
            <a:ext cx="3556883" cy="1641314"/>
          </a:xfrm>
          <a:prstGeom prst="rect">
            <a:avLst/>
          </a:prstGeom>
        </p:spPr>
      </p:pic>
    </p:spTree>
    <p:extLst>
      <p:ext uri="{BB962C8B-B14F-4D97-AF65-F5344CB8AC3E}">
        <p14:creationId xmlns:p14="http://schemas.microsoft.com/office/powerpoint/2010/main" val="11597506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Connect</a:t>
            </a:r>
          </a:p>
        </p:txBody>
      </p:sp>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B3FE32C-3304-47D3-AB80-DF291C43FBD6}"/>
              </a:ext>
            </a:extLst>
          </p:cNvPr>
          <p:cNvSpPr txBox="1"/>
          <p:nvPr/>
        </p:nvSpPr>
        <p:spPr>
          <a:xfrm>
            <a:off x="766916" y="619432"/>
            <a:ext cx="3961277" cy="584775"/>
          </a:xfrm>
          <a:prstGeom prst="rect">
            <a:avLst/>
          </a:prstGeom>
          <a:noFill/>
        </p:spPr>
        <p:txBody>
          <a:bodyPr wrap="none" rtlCol="0">
            <a:spAutoFit/>
          </a:bodyPr>
          <a:lstStyle/>
          <a:p>
            <a:r>
              <a:rPr lang="en-US" sz="3200">
                <a:latin typeface="DIN 2014" panose="020F0502020204030204" pitchFamily="34" charset="0"/>
                <a:ea typeface="DIN 2014" panose="020F0502020204030204" pitchFamily="34" charset="0"/>
              </a:rPr>
              <a:t>Connect the Repellers</a:t>
            </a:r>
          </a:p>
        </p:txBody>
      </p:sp>
      <p:sp>
        <p:nvSpPr>
          <p:cNvPr id="13" name="TextBox 12">
            <a:extLst>
              <a:ext uri="{FF2B5EF4-FFF2-40B4-BE49-F238E27FC236}">
                <a16:creationId xmlns:a16="http://schemas.microsoft.com/office/drawing/2014/main" id="{207ADB49-18D2-443A-847C-285B26CD5D57}"/>
              </a:ext>
            </a:extLst>
          </p:cNvPr>
          <p:cNvSpPr txBox="1"/>
          <p:nvPr/>
        </p:nvSpPr>
        <p:spPr>
          <a:xfrm>
            <a:off x="291049" y="4805365"/>
            <a:ext cx="10067602" cy="203132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DIN 2014 Light" panose="020B0404020202020204" pitchFamily="34" charset="0"/>
                <a:ea typeface="DIN 2014 Light" panose="020B0404020202020204" pitchFamily="34" charset="0"/>
              </a:rPr>
              <a:t>Connect a cable from the Hub to the end of the corresponding pigtail on the first </a:t>
            </a:r>
            <a:r>
              <a:rPr lang="en-US" dirty="0" err="1">
                <a:latin typeface="DIN 2014 Light" panose="020B0404020202020204" pitchFamily="34" charset="0"/>
                <a:ea typeface="DIN 2014 Light" panose="020B0404020202020204" pitchFamily="34" charset="0"/>
              </a:rPr>
              <a:t>repeller</a:t>
            </a:r>
            <a:r>
              <a:rPr lang="en-US" dirty="0">
                <a:latin typeface="DIN 2014 Light" panose="020B0404020202020204" pitchFamily="34" charset="0"/>
                <a:ea typeface="DIN 2014 Light" panose="020B0404020202020204" pitchFamily="34" charset="0"/>
              </a:rPr>
              <a:t> </a:t>
            </a:r>
          </a:p>
          <a:p>
            <a:endParaRPr lang="en-US" dirty="0">
              <a:latin typeface="DIN 2014 Light" panose="020B0404020202020204" pitchFamily="34" charset="0"/>
              <a:ea typeface="DIN 2014 Light" panose="020B0404020202020204" pitchFamily="34" charset="0"/>
            </a:endParaRPr>
          </a:p>
          <a:p>
            <a:pPr marL="285750" indent="-285750">
              <a:buFont typeface="Arial" panose="020B0604020202020204" pitchFamily="34" charset="0"/>
              <a:buChar char="•"/>
            </a:pPr>
            <a:r>
              <a:rPr lang="en-US" dirty="0">
                <a:latin typeface="DIN 2014 Light" panose="020B0404020202020204" pitchFamily="34" charset="0"/>
                <a:ea typeface="DIN 2014 Light" panose="020B0404020202020204" pitchFamily="34" charset="0"/>
              </a:rPr>
              <a:t>Connections should be threaded finger tight, do not use tools or over-tighten. </a:t>
            </a:r>
          </a:p>
          <a:p>
            <a:pPr marL="285750" indent="-285750">
              <a:buFont typeface="Arial" panose="020B0604020202020204" pitchFamily="34" charset="0"/>
              <a:buChar char="•"/>
            </a:pPr>
            <a:endParaRPr lang="en-US" dirty="0">
              <a:latin typeface="DIN 2014 Light" panose="020B0404020202020204" pitchFamily="34" charset="0"/>
              <a:ea typeface="DIN 2014 Light" panose="020B0404020202020204" pitchFamily="34" charset="0"/>
            </a:endParaRPr>
          </a:p>
          <a:p>
            <a:pPr marL="285750" indent="-285750">
              <a:buFont typeface="Arial" panose="020B0604020202020204" pitchFamily="34" charset="0"/>
              <a:buChar char="•"/>
            </a:pPr>
            <a:r>
              <a:rPr lang="en-US" dirty="0">
                <a:latin typeface="DIN 2014 Light" panose="020B0404020202020204" pitchFamily="34" charset="0"/>
                <a:ea typeface="DIN 2014 Light" panose="020B0404020202020204" pitchFamily="34" charset="0"/>
              </a:rPr>
              <a:t>Then connect the other pigtail of the first </a:t>
            </a:r>
            <a:r>
              <a:rPr lang="en-US" dirty="0" err="1">
                <a:latin typeface="DIN 2014 Light" panose="020B0404020202020204" pitchFamily="34" charset="0"/>
                <a:ea typeface="DIN 2014 Light" panose="020B0404020202020204" pitchFamily="34" charset="0"/>
              </a:rPr>
              <a:t>repeller</a:t>
            </a:r>
            <a:r>
              <a:rPr lang="en-US" dirty="0">
                <a:latin typeface="DIN 2014 Light" panose="020B0404020202020204" pitchFamily="34" charset="0"/>
                <a:ea typeface="DIN 2014 Light" panose="020B0404020202020204" pitchFamily="34" charset="0"/>
              </a:rPr>
              <a:t> to the proper pigtail of the next </a:t>
            </a:r>
            <a:r>
              <a:rPr lang="en-US" dirty="0" err="1">
                <a:latin typeface="DIN 2014 Light" panose="020B0404020202020204" pitchFamily="34" charset="0"/>
                <a:ea typeface="DIN 2014 Light" panose="020B0404020202020204" pitchFamily="34" charset="0"/>
              </a:rPr>
              <a:t>repeller</a:t>
            </a:r>
            <a:r>
              <a:rPr lang="en-US" dirty="0">
                <a:latin typeface="DIN 2014 Light" panose="020B0404020202020204" pitchFamily="34" charset="0"/>
                <a:ea typeface="DIN 2014 Light" panose="020B0404020202020204" pitchFamily="34" charset="0"/>
              </a:rPr>
              <a:t> in sequence, repeat until all </a:t>
            </a:r>
            <a:r>
              <a:rPr lang="en-US" dirty="0" err="1">
                <a:latin typeface="DIN 2014 Light" panose="020B0404020202020204" pitchFamily="34" charset="0"/>
                <a:ea typeface="DIN 2014 Light" panose="020B0404020202020204" pitchFamily="34" charset="0"/>
              </a:rPr>
              <a:t>repellers</a:t>
            </a:r>
            <a:r>
              <a:rPr lang="en-US" dirty="0">
                <a:latin typeface="DIN 2014 Light" panose="020B0404020202020204" pitchFamily="34" charset="0"/>
                <a:ea typeface="DIN 2014 Light" panose="020B0404020202020204" pitchFamily="34" charset="0"/>
              </a:rPr>
              <a:t> are connected in a single chain. </a:t>
            </a:r>
          </a:p>
          <a:p>
            <a:endParaRPr lang="en-US" dirty="0">
              <a:latin typeface="DIN 2014 Light" panose="020B0404020202020204" pitchFamily="34" charset="0"/>
              <a:ea typeface="DIN 2014 Light" panose="020B0404020202020204" pitchFamily="34" charset="0"/>
            </a:endParaRPr>
          </a:p>
        </p:txBody>
      </p:sp>
      <p:pic>
        <p:nvPicPr>
          <p:cNvPr id="15" name="Picture 14">
            <a:extLst>
              <a:ext uri="{FF2B5EF4-FFF2-40B4-BE49-F238E27FC236}">
                <a16:creationId xmlns:a16="http://schemas.microsoft.com/office/drawing/2014/main" id="{01C09329-1395-43B9-BEB4-38506304308A}"/>
              </a:ext>
            </a:extLst>
          </p:cNvPr>
          <p:cNvPicPr>
            <a:picLocks noChangeAspect="1"/>
          </p:cNvPicPr>
          <p:nvPr/>
        </p:nvPicPr>
        <p:blipFill>
          <a:blip r:embed="rId2"/>
          <a:stretch>
            <a:fillRect/>
          </a:stretch>
        </p:blipFill>
        <p:spPr>
          <a:xfrm>
            <a:off x="4076135" y="1591754"/>
            <a:ext cx="3011601" cy="2610054"/>
          </a:xfrm>
          <a:prstGeom prst="rect">
            <a:avLst/>
          </a:prstGeom>
        </p:spPr>
      </p:pic>
    </p:spTree>
    <p:extLst>
      <p:ext uri="{BB962C8B-B14F-4D97-AF65-F5344CB8AC3E}">
        <p14:creationId xmlns:p14="http://schemas.microsoft.com/office/powerpoint/2010/main" val="5567530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Connect</a:t>
            </a:r>
          </a:p>
        </p:txBody>
      </p:sp>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C15B1E7-203C-4AFA-A2E3-28729C171EB5}"/>
              </a:ext>
            </a:extLst>
          </p:cNvPr>
          <p:cNvSpPr txBox="1"/>
          <p:nvPr/>
        </p:nvSpPr>
        <p:spPr>
          <a:xfrm>
            <a:off x="766916" y="619432"/>
            <a:ext cx="3502690" cy="584775"/>
          </a:xfrm>
          <a:prstGeom prst="rect">
            <a:avLst/>
          </a:prstGeom>
          <a:noFill/>
        </p:spPr>
        <p:txBody>
          <a:bodyPr wrap="none" lIns="91440" tIns="45720" rIns="91440" bIns="45720" rtlCol="0" anchor="t">
            <a:spAutoFit/>
          </a:bodyPr>
          <a:lstStyle/>
          <a:p>
            <a:r>
              <a:rPr lang="en-US" sz="3200" b="1">
                <a:solidFill>
                  <a:srgbClr val="00B0F0"/>
                </a:solidFill>
                <a:latin typeface="DIN 2014"/>
                <a:ea typeface="DIN 2014" panose="020F0502020204030204" pitchFamily="34" charset="0"/>
              </a:rPr>
              <a:t>TEST </a:t>
            </a:r>
            <a:r>
              <a:rPr lang="en-US" sz="3200">
                <a:latin typeface="DIN 2014"/>
                <a:ea typeface="DIN 2014" panose="020F0502020204030204" pitchFamily="34" charset="0"/>
              </a:rPr>
              <a:t>the Repellers</a:t>
            </a:r>
          </a:p>
        </p:txBody>
      </p:sp>
      <p:sp>
        <p:nvSpPr>
          <p:cNvPr id="11" name="TextBox 10">
            <a:extLst>
              <a:ext uri="{FF2B5EF4-FFF2-40B4-BE49-F238E27FC236}">
                <a16:creationId xmlns:a16="http://schemas.microsoft.com/office/drawing/2014/main" id="{210C284A-17B8-4B62-A129-278659537080}"/>
              </a:ext>
            </a:extLst>
          </p:cNvPr>
          <p:cNvSpPr txBox="1"/>
          <p:nvPr/>
        </p:nvSpPr>
        <p:spPr>
          <a:xfrm>
            <a:off x="329770" y="4201808"/>
            <a:ext cx="10067602" cy="2308324"/>
          </a:xfrm>
          <a:prstGeom prst="rect">
            <a:avLst/>
          </a:prstGeom>
          <a:noFill/>
        </p:spPr>
        <p:txBody>
          <a:bodyPr wrap="square" rtlCol="0">
            <a:spAutoFit/>
          </a:bodyPr>
          <a:lstStyle/>
          <a:p>
            <a:r>
              <a:rPr lang="en-US" dirty="0">
                <a:latin typeface="DIN 2014 Light" panose="020B0404020202020204" pitchFamily="34" charset="0"/>
                <a:ea typeface="DIN 2014 Light" panose="020B0404020202020204" pitchFamily="34" charset="0"/>
              </a:rPr>
              <a:t>Plug in the hub and press the power button. The ring around the Hub button should light blue. Check each repeller to ensure they are illuminated. </a:t>
            </a:r>
          </a:p>
          <a:p>
            <a:endParaRPr lang="en-US" dirty="0">
              <a:latin typeface="DIN 2014 Light" panose="020B0404020202020204" pitchFamily="34" charset="0"/>
              <a:ea typeface="DIN 2014 Light" panose="020B0404020202020204" pitchFamily="34" charset="0"/>
            </a:endParaRPr>
          </a:p>
          <a:p>
            <a:r>
              <a:rPr lang="en-US" dirty="0">
                <a:latin typeface="DIN 2014 Light" panose="020B0404020202020204" pitchFamily="34" charset="0"/>
                <a:ea typeface="DIN 2014 Light" panose="020B0404020202020204" pitchFamily="34" charset="0"/>
              </a:rPr>
              <a:t>Lights are located halfway up the repeller and circle the entire device. A chasing “amber” light indicates that the repeller is heating up (functioning normally). </a:t>
            </a:r>
          </a:p>
          <a:p>
            <a:endParaRPr lang="en-US" dirty="0">
              <a:latin typeface="DIN 2014 Light" panose="020B0404020202020204" pitchFamily="34" charset="0"/>
              <a:ea typeface="DIN 2014 Light" panose="020B0404020202020204" pitchFamily="34" charset="0"/>
            </a:endParaRPr>
          </a:p>
          <a:p>
            <a:r>
              <a:rPr lang="en-US" dirty="0">
                <a:latin typeface="DIN 2014 Light" panose="020B0404020202020204" pitchFamily="34" charset="0"/>
                <a:ea typeface="DIN 2014 Light" panose="020B0404020202020204" pitchFamily="34" charset="0"/>
              </a:rPr>
              <a:t>Turn off the system by pressing the power button on the Hub. Continue with final installation of the repellers and cables. </a:t>
            </a:r>
          </a:p>
        </p:txBody>
      </p:sp>
      <p:sp>
        <p:nvSpPr>
          <p:cNvPr id="15" name="TextBox 14">
            <a:extLst>
              <a:ext uri="{FF2B5EF4-FFF2-40B4-BE49-F238E27FC236}">
                <a16:creationId xmlns:a16="http://schemas.microsoft.com/office/drawing/2014/main" id="{3F911C98-732A-49A3-9176-1C89667B71F0}"/>
              </a:ext>
            </a:extLst>
          </p:cNvPr>
          <p:cNvSpPr txBox="1"/>
          <p:nvPr/>
        </p:nvSpPr>
        <p:spPr>
          <a:xfrm>
            <a:off x="4688573" y="2524873"/>
            <a:ext cx="2538484" cy="646331"/>
          </a:xfrm>
          <a:prstGeom prst="rect">
            <a:avLst/>
          </a:prstGeom>
          <a:noFill/>
        </p:spPr>
        <p:txBody>
          <a:bodyPr wrap="square" rtlCol="0">
            <a:spAutoFit/>
          </a:bodyPr>
          <a:lstStyle/>
          <a:p>
            <a:r>
              <a:rPr lang="en-US"/>
              <a:t>Lights circle from left to right, around the device</a:t>
            </a:r>
          </a:p>
        </p:txBody>
      </p:sp>
      <p:pic>
        <p:nvPicPr>
          <p:cNvPr id="19" name="Picture 18">
            <a:extLst>
              <a:ext uri="{FF2B5EF4-FFF2-40B4-BE49-F238E27FC236}">
                <a16:creationId xmlns:a16="http://schemas.microsoft.com/office/drawing/2014/main" id="{D2B22525-5766-4A5D-9EFB-E9BE36558672}"/>
              </a:ext>
            </a:extLst>
          </p:cNvPr>
          <p:cNvPicPr>
            <a:picLocks noChangeAspect="1"/>
          </p:cNvPicPr>
          <p:nvPr/>
        </p:nvPicPr>
        <p:blipFill>
          <a:blip r:embed="rId2"/>
          <a:stretch>
            <a:fillRect/>
          </a:stretch>
        </p:blipFill>
        <p:spPr>
          <a:xfrm>
            <a:off x="1005458" y="1532578"/>
            <a:ext cx="3400900" cy="2457793"/>
          </a:xfrm>
          <a:prstGeom prst="rect">
            <a:avLst/>
          </a:prstGeom>
        </p:spPr>
      </p:pic>
      <p:sp>
        <p:nvSpPr>
          <p:cNvPr id="14" name="Arrow: Curved Up 13">
            <a:extLst>
              <a:ext uri="{FF2B5EF4-FFF2-40B4-BE49-F238E27FC236}">
                <a16:creationId xmlns:a16="http://schemas.microsoft.com/office/drawing/2014/main" id="{3B02083A-87E0-4DCA-AB30-6114C3991DD7}"/>
              </a:ext>
            </a:extLst>
          </p:cNvPr>
          <p:cNvSpPr/>
          <p:nvPr/>
        </p:nvSpPr>
        <p:spPr>
          <a:xfrm>
            <a:off x="2970512" y="2946016"/>
            <a:ext cx="1581371" cy="450376"/>
          </a:xfrm>
          <a:prstGeom prst="curvedUp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681685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Connect</a:t>
            </a:r>
          </a:p>
        </p:txBody>
      </p:sp>
      <p:sp>
        <p:nvSpPr>
          <p:cNvPr id="10" name="TextBox 9">
            <a:extLst>
              <a:ext uri="{FF2B5EF4-FFF2-40B4-BE49-F238E27FC236}">
                <a16:creationId xmlns:a16="http://schemas.microsoft.com/office/drawing/2014/main" id="{95F1FFE3-04B4-4B3F-AB73-748E6F5AB581}"/>
              </a:ext>
            </a:extLst>
          </p:cNvPr>
          <p:cNvSpPr txBox="1"/>
          <p:nvPr/>
        </p:nvSpPr>
        <p:spPr>
          <a:xfrm>
            <a:off x="766916" y="619432"/>
            <a:ext cx="3288080" cy="584775"/>
          </a:xfrm>
          <a:prstGeom prst="rect">
            <a:avLst/>
          </a:prstGeom>
          <a:noFill/>
        </p:spPr>
        <p:txBody>
          <a:bodyPr wrap="none" rtlCol="0">
            <a:spAutoFit/>
          </a:bodyPr>
          <a:lstStyle/>
          <a:p>
            <a:r>
              <a:rPr lang="en-US" sz="3200">
                <a:latin typeface="DIN 2014" panose="020F0502020204030204" pitchFamily="34" charset="0"/>
                <a:ea typeface="DIN 2014" panose="020F0502020204030204" pitchFamily="34" charset="0"/>
              </a:rPr>
              <a:t>Secure the Cables</a:t>
            </a:r>
          </a:p>
        </p:txBody>
      </p:sp>
      <p:pic>
        <p:nvPicPr>
          <p:cNvPr id="3" name="Picture 2">
            <a:extLst>
              <a:ext uri="{FF2B5EF4-FFF2-40B4-BE49-F238E27FC236}">
                <a16:creationId xmlns:a16="http://schemas.microsoft.com/office/drawing/2014/main" id="{2A79A054-5056-4B6F-B743-0CF1D132D4A9}"/>
              </a:ext>
            </a:extLst>
          </p:cNvPr>
          <p:cNvPicPr>
            <a:picLocks noChangeAspect="1"/>
          </p:cNvPicPr>
          <p:nvPr/>
        </p:nvPicPr>
        <p:blipFill>
          <a:blip r:embed="rId2"/>
          <a:stretch>
            <a:fillRect/>
          </a:stretch>
        </p:blipFill>
        <p:spPr>
          <a:xfrm>
            <a:off x="1950073" y="2656192"/>
            <a:ext cx="7882779" cy="2903490"/>
          </a:xfrm>
          <a:prstGeom prst="rect">
            <a:avLst/>
          </a:prstGeom>
        </p:spPr>
      </p:pic>
      <p:sp>
        <p:nvSpPr>
          <p:cNvPr id="12" name="TextBox 11">
            <a:extLst>
              <a:ext uri="{FF2B5EF4-FFF2-40B4-BE49-F238E27FC236}">
                <a16:creationId xmlns:a16="http://schemas.microsoft.com/office/drawing/2014/main" id="{3431E5A9-46DC-4855-AA43-EE9BFBFF5A84}"/>
              </a:ext>
            </a:extLst>
          </p:cNvPr>
          <p:cNvSpPr txBox="1"/>
          <p:nvPr/>
        </p:nvSpPr>
        <p:spPr>
          <a:xfrm>
            <a:off x="1950073" y="2194527"/>
            <a:ext cx="1956507" cy="461665"/>
          </a:xfrm>
          <a:prstGeom prst="rect">
            <a:avLst/>
          </a:prstGeom>
          <a:noFill/>
        </p:spPr>
        <p:txBody>
          <a:bodyPr wrap="square" rtlCol="0">
            <a:spAutoFit/>
          </a:bodyPr>
          <a:lstStyle/>
          <a:p>
            <a:r>
              <a:rPr lang="en-US" sz="2400">
                <a:latin typeface="DIN 2014" panose="020B0504020202020204" pitchFamily="34" charset="0"/>
                <a:ea typeface="DIN 2014" panose="020B0504020202020204" pitchFamily="34" charset="0"/>
              </a:rPr>
              <a:t>Bury</a:t>
            </a:r>
          </a:p>
        </p:txBody>
      </p:sp>
      <p:sp>
        <p:nvSpPr>
          <p:cNvPr id="13" name="TextBox 12">
            <a:extLst>
              <a:ext uri="{FF2B5EF4-FFF2-40B4-BE49-F238E27FC236}">
                <a16:creationId xmlns:a16="http://schemas.microsoft.com/office/drawing/2014/main" id="{01230B87-5762-40BE-87C0-A4CB8C5BCCFA}"/>
              </a:ext>
            </a:extLst>
          </p:cNvPr>
          <p:cNvSpPr txBox="1"/>
          <p:nvPr/>
        </p:nvSpPr>
        <p:spPr>
          <a:xfrm>
            <a:off x="4617073" y="2188151"/>
            <a:ext cx="2601874" cy="461665"/>
          </a:xfrm>
          <a:prstGeom prst="rect">
            <a:avLst/>
          </a:prstGeom>
          <a:noFill/>
        </p:spPr>
        <p:txBody>
          <a:bodyPr wrap="square" rtlCol="0">
            <a:spAutoFit/>
          </a:bodyPr>
          <a:lstStyle/>
          <a:p>
            <a:r>
              <a:rPr lang="en-US" sz="2400">
                <a:latin typeface="DIN 2014" panose="020B0504020202020204" pitchFamily="34" charset="0"/>
                <a:ea typeface="DIN 2014" panose="020B0504020202020204" pitchFamily="34" charset="0"/>
              </a:rPr>
              <a:t>Run Above Ground</a:t>
            </a:r>
          </a:p>
        </p:txBody>
      </p:sp>
      <p:sp>
        <p:nvSpPr>
          <p:cNvPr id="14" name="TextBox 13">
            <a:extLst>
              <a:ext uri="{FF2B5EF4-FFF2-40B4-BE49-F238E27FC236}">
                <a16:creationId xmlns:a16="http://schemas.microsoft.com/office/drawing/2014/main" id="{3A2A75D8-1430-40DD-AA8C-24B85AD9C93F}"/>
              </a:ext>
            </a:extLst>
          </p:cNvPr>
          <p:cNvSpPr txBox="1"/>
          <p:nvPr/>
        </p:nvSpPr>
        <p:spPr>
          <a:xfrm>
            <a:off x="7355637" y="2194527"/>
            <a:ext cx="2601874" cy="461665"/>
          </a:xfrm>
          <a:prstGeom prst="rect">
            <a:avLst/>
          </a:prstGeom>
          <a:noFill/>
        </p:spPr>
        <p:txBody>
          <a:bodyPr wrap="square" rtlCol="0">
            <a:spAutoFit/>
          </a:bodyPr>
          <a:lstStyle/>
          <a:p>
            <a:r>
              <a:rPr lang="en-US" sz="2400">
                <a:latin typeface="DIN 2014" panose="020B0504020202020204" pitchFamily="34" charset="0"/>
                <a:ea typeface="DIN 2014" panose="020B0504020202020204" pitchFamily="34" charset="0"/>
              </a:rPr>
              <a:t>Cover with Mulch</a:t>
            </a:r>
          </a:p>
        </p:txBody>
      </p:sp>
      <p:sp>
        <p:nvSpPr>
          <p:cNvPr id="2" name="Rectangle 1">
            <a:extLst>
              <a:ext uri="{FF2B5EF4-FFF2-40B4-BE49-F238E27FC236}">
                <a16:creationId xmlns:a16="http://schemas.microsoft.com/office/drawing/2014/main" id="{C296BCAE-70B4-4ADB-AF83-96BD6E8DC900}"/>
              </a:ext>
            </a:extLst>
          </p:cNvPr>
          <p:cNvSpPr/>
          <p:nvPr/>
        </p:nvSpPr>
        <p:spPr>
          <a:xfrm>
            <a:off x="2157984" y="5120640"/>
            <a:ext cx="822960" cy="2651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297C0BB-469F-4F98-BAC8-0AF5A3CB3B29}"/>
              </a:ext>
            </a:extLst>
          </p:cNvPr>
          <p:cNvSpPr txBox="1"/>
          <p:nvPr/>
        </p:nvSpPr>
        <p:spPr>
          <a:xfrm>
            <a:off x="2013061" y="5120640"/>
            <a:ext cx="1112805" cy="369332"/>
          </a:xfrm>
          <a:prstGeom prst="rect">
            <a:avLst/>
          </a:prstGeom>
          <a:noFill/>
        </p:spPr>
        <p:txBody>
          <a:bodyPr wrap="none" rtlCol="0">
            <a:spAutoFit/>
          </a:bodyPr>
          <a:lstStyle/>
          <a:p>
            <a:r>
              <a:rPr lang="en-US" dirty="0"/>
              <a:t>1-2” deep</a:t>
            </a:r>
          </a:p>
        </p:txBody>
      </p:sp>
      <p:pic>
        <p:nvPicPr>
          <p:cNvPr id="15" name="Picture 4" descr="True Temper TE 9-in. Steel Turf Lawn Lawn &amp;amp; Turf Edger">
            <a:extLst>
              <a:ext uri="{FF2B5EF4-FFF2-40B4-BE49-F238E27FC236}">
                <a16:creationId xmlns:a16="http://schemas.microsoft.com/office/drawing/2014/main" id="{54FB7082-471C-428A-9432-DBDBB32A12A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53338" y="2704058"/>
            <a:ext cx="494607" cy="2807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2625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Connect</a:t>
            </a:r>
          </a:p>
        </p:txBody>
      </p:sp>
      <p:sp>
        <p:nvSpPr>
          <p:cNvPr id="10" name="TextBox 9">
            <a:extLst>
              <a:ext uri="{FF2B5EF4-FFF2-40B4-BE49-F238E27FC236}">
                <a16:creationId xmlns:a16="http://schemas.microsoft.com/office/drawing/2014/main" id="{95F1FFE3-04B4-4B3F-AB73-748E6F5AB581}"/>
              </a:ext>
            </a:extLst>
          </p:cNvPr>
          <p:cNvSpPr txBox="1"/>
          <p:nvPr/>
        </p:nvSpPr>
        <p:spPr>
          <a:xfrm>
            <a:off x="766916" y="313781"/>
            <a:ext cx="4165115" cy="584775"/>
          </a:xfrm>
          <a:prstGeom prst="rect">
            <a:avLst/>
          </a:prstGeom>
          <a:noFill/>
        </p:spPr>
        <p:txBody>
          <a:bodyPr wrap="none" lIns="91440" tIns="45720" rIns="91440" bIns="45720" rtlCol="0" anchor="t">
            <a:spAutoFit/>
          </a:bodyPr>
          <a:lstStyle/>
          <a:p>
            <a:r>
              <a:rPr lang="en-US" sz="3200" dirty="0">
                <a:latin typeface="DIN 2014"/>
                <a:ea typeface="DIN 2014" panose="020F0502020204030204" pitchFamily="34" charset="0"/>
              </a:rPr>
              <a:t>Tools We’d Recommend</a:t>
            </a:r>
          </a:p>
        </p:txBody>
      </p:sp>
      <p:pic>
        <p:nvPicPr>
          <p:cNvPr id="2050" name="Picture 2" descr="coming soon">
            <a:extLst>
              <a:ext uri="{FF2B5EF4-FFF2-40B4-BE49-F238E27FC236}">
                <a16:creationId xmlns:a16="http://schemas.microsoft.com/office/drawing/2014/main" id="{DEC891D4-20DB-4DF0-8F23-BA387341170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49473" y="1532390"/>
            <a:ext cx="1993572" cy="19935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79B0774-3679-4744-BD48-59039BFCB78E}"/>
              </a:ext>
            </a:extLst>
          </p:cNvPr>
          <p:cNvSpPr txBox="1"/>
          <p:nvPr/>
        </p:nvSpPr>
        <p:spPr>
          <a:xfrm>
            <a:off x="2603512" y="3621940"/>
            <a:ext cx="2743201" cy="923330"/>
          </a:xfrm>
          <a:prstGeom prst="rect">
            <a:avLst/>
          </a:prstGeom>
          <a:noFill/>
        </p:spPr>
        <p:txBody>
          <a:bodyPr wrap="square" rtlCol="0">
            <a:spAutoFit/>
          </a:bodyPr>
          <a:lstStyle/>
          <a:p>
            <a:r>
              <a:rPr lang="en-US" dirty="0"/>
              <a:t>Coaxial Cable Tacks for above-ground cable management</a:t>
            </a:r>
          </a:p>
        </p:txBody>
      </p:sp>
      <p:pic>
        <p:nvPicPr>
          <p:cNvPr id="2052" name="Picture 4" descr="True Temper TE 9-in. Steel Turf Lawn Lawn &amp;amp; Turf Edger">
            <a:extLst>
              <a:ext uri="{FF2B5EF4-FFF2-40B4-BE49-F238E27FC236}">
                <a16:creationId xmlns:a16="http://schemas.microsoft.com/office/drawing/2014/main" id="{731D1DDC-D53E-4F77-9D55-70CAA81F7AD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261923" y="77964"/>
            <a:ext cx="1135626" cy="644666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1A3972A-33A8-410E-9720-5FC97CC11458}"/>
              </a:ext>
            </a:extLst>
          </p:cNvPr>
          <p:cNvSpPr txBox="1"/>
          <p:nvPr/>
        </p:nvSpPr>
        <p:spPr>
          <a:xfrm>
            <a:off x="6498179" y="3175250"/>
            <a:ext cx="1651012" cy="646331"/>
          </a:xfrm>
          <a:prstGeom prst="rect">
            <a:avLst/>
          </a:prstGeom>
          <a:noFill/>
        </p:spPr>
        <p:txBody>
          <a:bodyPr wrap="square" rtlCol="0">
            <a:spAutoFit/>
          </a:bodyPr>
          <a:lstStyle/>
          <a:p>
            <a:r>
              <a:rPr lang="en-US" dirty="0"/>
              <a:t>Edging tool for cable burial</a:t>
            </a:r>
          </a:p>
        </p:txBody>
      </p:sp>
    </p:spTree>
    <p:extLst>
      <p:ext uri="{BB962C8B-B14F-4D97-AF65-F5344CB8AC3E}">
        <p14:creationId xmlns:p14="http://schemas.microsoft.com/office/powerpoint/2010/main" val="21680151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Connect</a:t>
            </a:r>
          </a:p>
        </p:txBody>
      </p:sp>
      <p:sp>
        <p:nvSpPr>
          <p:cNvPr id="10" name="TextBox 9">
            <a:extLst>
              <a:ext uri="{FF2B5EF4-FFF2-40B4-BE49-F238E27FC236}">
                <a16:creationId xmlns:a16="http://schemas.microsoft.com/office/drawing/2014/main" id="{95F1FFE3-04B4-4B3F-AB73-748E6F5AB581}"/>
              </a:ext>
            </a:extLst>
          </p:cNvPr>
          <p:cNvSpPr txBox="1"/>
          <p:nvPr/>
        </p:nvSpPr>
        <p:spPr>
          <a:xfrm>
            <a:off x="766916" y="313781"/>
            <a:ext cx="5619102" cy="584775"/>
          </a:xfrm>
          <a:prstGeom prst="rect">
            <a:avLst/>
          </a:prstGeom>
          <a:noFill/>
        </p:spPr>
        <p:txBody>
          <a:bodyPr wrap="none" lIns="91440" tIns="45720" rIns="91440" bIns="45720" rtlCol="0" anchor="t">
            <a:spAutoFit/>
          </a:bodyPr>
          <a:lstStyle/>
          <a:p>
            <a:r>
              <a:rPr lang="en-US" sz="3200" dirty="0">
                <a:latin typeface="DIN 2014"/>
                <a:ea typeface="DIN 2014" panose="020F0502020204030204" pitchFamily="34" charset="0"/>
              </a:rPr>
              <a:t>Helpful Hints for Securing Cables</a:t>
            </a:r>
          </a:p>
        </p:txBody>
      </p:sp>
      <p:pic>
        <p:nvPicPr>
          <p:cNvPr id="11" name="Picture 10">
            <a:extLst>
              <a:ext uri="{FF2B5EF4-FFF2-40B4-BE49-F238E27FC236}">
                <a16:creationId xmlns:a16="http://schemas.microsoft.com/office/drawing/2014/main" id="{2CF95CCC-DDDB-433C-8958-C7725C3127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6916" y="1369180"/>
            <a:ext cx="5823472" cy="2574024"/>
          </a:xfrm>
          <a:prstGeom prst="rect">
            <a:avLst/>
          </a:prstGeom>
        </p:spPr>
      </p:pic>
      <p:sp>
        <p:nvSpPr>
          <p:cNvPr id="3" name="TextBox 2">
            <a:extLst>
              <a:ext uri="{FF2B5EF4-FFF2-40B4-BE49-F238E27FC236}">
                <a16:creationId xmlns:a16="http://schemas.microsoft.com/office/drawing/2014/main" id="{4A431B76-A652-4D67-AFC4-9DFF41439E3A}"/>
              </a:ext>
            </a:extLst>
          </p:cNvPr>
          <p:cNvSpPr txBox="1"/>
          <p:nvPr/>
        </p:nvSpPr>
        <p:spPr>
          <a:xfrm>
            <a:off x="842381" y="77437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Hide cabling as appropriate</a:t>
            </a:r>
          </a:p>
        </p:txBody>
      </p:sp>
      <p:pic>
        <p:nvPicPr>
          <p:cNvPr id="19" name="Picture 18">
            <a:extLst>
              <a:ext uri="{FF2B5EF4-FFF2-40B4-BE49-F238E27FC236}">
                <a16:creationId xmlns:a16="http://schemas.microsoft.com/office/drawing/2014/main" id="{67AA34D7-D6A0-4B21-8272-61947B01DF0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40128" y="4067324"/>
            <a:ext cx="3698601" cy="2653180"/>
          </a:xfrm>
          <a:prstGeom prst="rect">
            <a:avLst/>
          </a:prstGeom>
        </p:spPr>
      </p:pic>
      <p:pic>
        <p:nvPicPr>
          <p:cNvPr id="21" name="Picture 20">
            <a:extLst>
              <a:ext uri="{FF2B5EF4-FFF2-40B4-BE49-F238E27FC236}">
                <a16:creationId xmlns:a16="http://schemas.microsoft.com/office/drawing/2014/main" id="{D1F25365-E011-4809-B8B3-D1B53CE6F78A}"/>
              </a:ext>
            </a:extLst>
          </p:cNvPr>
          <p:cNvPicPr>
            <a:picLocks noChangeAspect="1"/>
          </p:cNvPicPr>
          <p:nvPr/>
        </p:nvPicPr>
        <p:blipFill>
          <a:blip r:embed="rId5"/>
          <a:stretch>
            <a:fillRect/>
          </a:stretch>
        </p:blipFill>
        <p:spPr>
          <a:xfrm>
            <a:off x="766916" y="4067324"/>
            <a:ext cx="4446103" cy="2678484"/>
          </a:xfrm>
          <a:prstGeom prst="rect">
            <a:avLst/>
          </a:prstGeom>
        </p:spPr>
      </p:pic>
      <p:pic>
        <p:nvPicPr>
          <p:cNvPr id="23" name="Picture 22">
            <a:extLst>
              <a:ext uri="{FF2B5EF4-FFF2-40B4-BE49-F238E27FC236}">
                <a16:creationId xmlns:a16="http://schemas.microsoft.com/office/drawing/2014/main" id="{45CC880E-69B3-4AE0-8FA4-696CCF130ECE}"/>
              </a:ext>
            </a:extLst>
          </p:cNvPr>
          <p:cNvPicPr>
            <a:picLocks noChangeAspect="1"/>
          </p:cNvPicPr>
          <p:nvPr/>
        </p:nvPicPr>
        <p:blipFill>
          <a:blip r:embed="rId6"/>
          <a:stretch>
            <a:fillRect/>
          </a:stretch>
        </p:blipFill>
        <p:spPr>
          <a:xfrm>
            <a:off x="6760076" y="1086183"/>
            <a:ext cx="3495914" cy="2857021"/>
          </a:xfrm>
          <a:prstGeom prst="rect">
            <a:avLst/>
          </a:prstGeom>
        </p:spPr>
      </p:pic>
    </p:spTree>
    <p:extLst>
      <p:ext uri="{BB962C8B-B14F-4D97-AF65-F5344CB8AC3E}">
        <p14:creationId xmlns:p14="http://schemas.microsoft.com/office/powerpoint/2010/main" val="27735707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Connect</a:t>
            </a:r>
          </a:p>
        </p:txBody>
      </p:sp>
      <p:sp>
        <p:nvSpPr>
          <p:cNvPr id="10" name="TextBox 9">
            <a:extLst>
              <a:ext uri="{FF2B5EF4-FFF2-40B4-BE49-F238E27FC236}">
                <a16:creationId xmlns:a16="http://schemas.microsoft.com/office/drawing/2014/main" id="{95F1FFE3-04B4-4B3F-AB73-748E6F5AB581}"/>
              </a:ext>
            </a:extLst>
          </p:cNvPr>
          <p:cNvSpPr txBox="1"/>
          <p:nvPr/>
        </p:nvSpPr>
        <p:spPr>
          <a:xfrm>
            <a:off x="394053" y="501465"/>
            <a:ext cx="4616970" cy="584775"/>
          </a:xfrm>
          <a:prstGeom prst="rect">
            <a:avLst/>
          </a:prstGeom>
          <a:noFill/>
        </p:spPr>
        <p:txBody>
          <a:bodyPr wrap="none" lIns="91440" tIns="45720" rIns="91440" bIns="45720" rtlCol="0" anchor="t">
            <a:spAutoFit/>
          </a:bodyPr>
          <a:lstStyle/>
          <a:p>
            <a:r>
              <a:rPr lang="en-US" sz="3200">
                <a:latin typeface="DIN 2014"/>
                <a:ea typeface="DIN 2014" panose="020F0502020204030204" pitchFamily="34" charset="0"/>
              </a:rPr>
              <a:t>Insert Repellent Cartridges</a:t>
            </a:r>
          </a:p>
        </p:txBody>
      </p:sp>
      <p:pic>
        <p:nvPicPr>
          <p:cNvPr id="3" name="Picture 2">
            <a:extLst>
              <a:ext uri="{FF2B5EF4-FFF2-40B4-BE49-F238E27FC236}">
                <a16:creationId xmlns:a16="http://schemas.microsoft.com/office/drawing/2014/main" id="{629985F3-2B9B-4196-9CAC-5C63BA703DFA}"/>
              </a:ext>
            </a:extLst>
          </p:cNvPr>
          <p:cNvPicPr>
            <a:picLocks noChangeAspect="1"/>
          </p:cNvPicPr>
          <p:nvPr/>
        </p:nvPicPr>
        <p:blipFill>
          <a:blip r:embed="rId3"/>
          <a:stretch>
            <a:fillRect/>
          </a:stretch>
        </p:blipFill>
        <p:spPr>
          <a:xfrm>
            <a:off x="5408674" y="264102"/>
            <a:ext cx="5250048" cy="3057382"/>
          </a:xfrm>
          <a:prstGeom prst="rect">
            <a:avLst/>
          </a:prstGeom>
        </p:spPr>
      </p:pic>
      <p:sp>
        <p:nvSpPr>
          <p:cNvPr id="2" name="TextBox 1">
            <a:extLst>
              <a:ext uri="{FF2B5EF4-FFF2-40B4-BE49-F238E27FC236}">
                <a16:creationId xmlns:a16="http://schemas.microsoft.com/office/drawing/2014/main" id="{118AE10F-3C6A-42C1-967A-916B2DC4601A}"/>
              </a:ext>
            </a:extLst>
          </p:cNvPr>
          <p:cNvSpPr txBox="1"/>
          <p:nvPr/>
        </p:nvSpPr>
        <p:spPr>
          <a:xfrm>
            <a:off x="532851" y="1436893"/>
            <a:ext cx="3706179" cy="5355312"/>
          </a:xfrm>
          <a:prstGeom prst="rect">
            <a:avLst/>
          </a:prstGeom>
          <a:noFill/>
        </p:spPr>
        <p:txBody>
          <a:bodyPr wrap="square" rtlCol="0">
            <a:spAutoFit/>
          </a:bodyPr>
          <a:lstStyle/>
          <a:p>
            <a:pPr marL="285750" indent="-285750">
              <a:buFont typeface="Wingdings" panose="05000000000000000000" pitchFamily="2" charset="2"/>
              <a:buChar char="q"/>
            </a:pPr>
            <a:r>
              <a:rPr lang="en-US" dirty="0"/>
              <a:t>Remove the repeller hood by twisting ¼ turn counter-clockwise</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Remove the cap from the cartridge by twisting the cap counter clockwise.</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Align the cutouts on cartridge with bumps on repeller head, press up until you feel it click into place. </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Replace the repeller hood and the system is ready to operate.</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i="1" dirty="0"/>
              <a:t>Use the included Allen key to lock the repeller and prevent access by pets/children, etc. The repeller will need to be unlocked in order to service/replace cartridges.</a:t>
            </a:r>
          </a:p>
        </p:txBody>
      </p:sp>
      <p:sp>
        <p:nvSpPr>
          <p:cNvPr id="11" name="TextBox 10">
            <a:extLst>
              <a:ext uri="{FF2B5EF4-FFF2-40B4-BE49-F238E27FC236}">
                <a16:creationId xmlns:a16="http://schemas.microsoft.com/office/drawing/2014/main" id="{E720290D-B45D-40A2-9B0C-722825C7A752}"/>
              </a:ext>
            </a:extLst>
          </p:cNvPr>
          <p:cNvSpPr txBox="1"/>
          <p:nvPr/>
        </p:nvSpPr>
        <p:spPr>
          <a:xfrm>
            <a:off x="5327947" y="3321484"/>
            <a:ext cx="5250049" cy="646331"/>
          </a:xfrm>
          <a:prstGeom prst="rect">
            <a:avLst/>
          </a:prstGeom>
          <a:noFill/>
        </p:spPr>
        <p:txBody>
          <a:bodyPr wrap="square" rtlCol="0">
            <a:spAutoFit/>
          </a:bodyPr>
          <a:lstStyle/>
          <a:p>
            <a:r>
              <a:rPr lang="en-US" dirty="0"/>
              <a:t>Note: Cartridges attach easily, but are more difficult to remove. </a:t>
            </a:r>
          </a:p>
        </p:txBody>
      </p:sp>
    </p:spTree>
    <p:extLst>
      <p:ext uri="{BB962C8B-B14F-4D97-AF65-F5344CB8AC3E}">
        <p14:creationId xmlns:p14="http://schemas.microsoft.com/office/powerpoint/2010/main" val="6667813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ome, honeycomb&#10;&#10;Description automatically generated">
            <a:extLst>
              <a:ext uri="{FF2B5EF4-FFF2-40B4-BE49-F238E27FC236}">
                <a16:creationId xmlns:a16="http://schemas.microsoft.com/office/drawing/2014/main" id="{09A0DA0E-AED7-4C41-ACFD-FFFF434CB057}"/>
              </a:ext>
            </a:extLst>
          </p:cNvPr>
          <p:cNvPicPr>
            <a:picLocks noChangeAspect="1"/>
          </p:cNvPicPr>
          <p:nvPr/>
        </p:nvPicPr>
        <p:blipFill>
          <a:blip r:embed="rId2">
            <a:alphaModFix amt="35000"/>
            <a:extLst>
              <a:ext uri="{28A0092B-C50C-407E-A947-70E740481C1C}">
                <a14:useLocalDpi xmlns:a14="http://schemas.microsoft.com/office/drawing/2010/main"/>
              </a:ext>
            </a:extLst>
          </a:blip>
          <a:stretch>
            <a:fillRect/>
          </a:stretch>
        </p:blipFill>
        <p:spPr>
          <a:xfrm>
            <a:off x="-1848052" y="1"/>
            <a:ext cx="16338475" cy="6858000"/>
          </a:xfrm>
          <a:prstGeom prst="rect">
            <a:avLst/>
          </a:prstGeom>
        </p:spPr>
      </p:pic>
      <p:sp>
        <p:nvSpPr>
          <p:cNvPr id="4" name="TextBox 3">
            <a:extLst>
              <a:ext uri="{FF2B5EF4-FFF2-40B4-BE49-F238E27FC236}">
                <a16:creationId xmlns:a16="http://schemas.microsoft.com/office/drawing/2014/main" id="{B3AAF64A-81E4-435E-9FFB-2791DF926B7F}"/>
              </a:ext>
            </a:extLst>
          </p:cNvPr>
          <p:cNvSpPr txBox="1"/>
          <p:nvPr/>
        </p:nvSpPr>
        <p:spPr>
          <a:xfrm>
            <a:off x="4956842" y="2782669"/>
            <a:ext cx="2520242" cy="646331"/>
          </a:xfrm>
          <a:prstGeom prst="rect">
            <a:avLst/>
          </a:prstGeom>
          <a:noFill/>
        </p:spPr>
        <p:txBody>
          <a:bodyPr wrap="none" rtlCol="0">
            <a:spAutoFit/>
          </a:bodyPr>
          <a:lstStyle/>
          <a:p>
            <a:r>
              <a:rPr lang="en-US" sz="3600" dirty="0">
                <a:latin typeface="DIN 2014 Demi" panose="020B0604020202020204" pitchFamily="34" charset="0"/>
                <a:ea typeface="DIN 2014 Demi" panose="020B0604020202020204" pitchFamily="34" charset="0"/>
              </a:rPr>
              <a:t>Connectivity</a:t>
            </a:r>
          </a:p>
        </p:txBody>
      </p:sp>
      <p:pic>
        <p:nvPicPr>
          <p:cNvPr id="6" name="Picture 5" descr="Logo&#10;&#10;Description automatically generated">
            <a:extLst>
              <a:ext uri="{FF2B5EF4-FFF2-40B4-BE49-F238E27FC236}">
                <a16:creationId xmlns:a16="http://schemas.microsoft.com/office/drawing/2014/main" id="{374D9DBF-456F-4D87-8813-4075C024EC6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3468" y="5288737"/>
            <a:ext cx="2803011" cy="1194740"/>
          </a:xfrm>
          <a:prstGeom prst="rect">
            <a:avLst/>
          </a:prstGeom>
        </p:spPr>
      </p:pic>
    </p:spTree>
    <p:extLst>
      <p:ext uri="{BB962C8B-B14F-4D97-AF65-F5344CB8AC3E}">
        <p14:creationId xmlns:p14="http://schemas.microsoft.com/office/powerpoint/2010/main" val="2512122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sitting on a grassy hill with a lake in the background&#10;&#10;Description automatically generated with low confidence">
            <a:extLst>
              <a:ext uri="{FF2B5EF4-FFF2-40B4-BE49-F238E27FC236}">
                <a16:creationId xmlns:a16="http://schemas.microsoft.com/office/drawing/2014/main" id="{18CC164B-BE7D-40C3-9555-B5C6F39203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3332480" y="229682"/>
            <a:ext cx="8224935" cy="487858"/>
          </a:xfrm>
        </p:spPr>
        <p:txBody>
          <a:bodyPr>
            <a:noAutofit/>
          </a:bodyPr>
          <a:lstStyle/>
          <a:p>
            <a:r>
              <a:rPr lang="en-US" sz="3200" dirty="0"/>
              <a:t>20 years of Legendary Performance</a:t>
            </a:r>
          </a:p>
        </p:txBody>
      </p:sp>
      <p:sp>
        <p:nvSpPr>
          <p:cNvPr id="8" name="Rectangle 7"/>
          <p:cNvSpPr/>
          <p:nvPr/>
        </p:nvSpPr>
        <p:spPr>
          <a:xfrm>
            <a:off x="1922168" y="1578057"/>
            <a:ext cx="8471511" cy="707886"/>
          </a:xfrm>
          <a:prstGeom prst="rect">
            <a:avLst/>
          </a:prstGeom>
          <a:solidFill>
            <a:schemeClr val="tx1">
              <a:lumMod val="65000"/>
              <a:lumOff val="35000"/>
            </a:schemeClr>
          </a:solidFill>
        </p:spPr>
        <p:txBody>
          <a:bodyPr wrap="square">
            <a:spAutoFit/>
          </a:bodyPr>
          <a:lstStyle/>
          <a:p>
            <a:pPr algn="ctr"/>
            <a:r>
              <a:rPr lang="en-US" sz="2000" dirty="0">
                <a:solidFill>
                  <a:schemeClr val="bg1"/>
                </a:solidFill>
                <a:latin typeface="RBNo3.1 Medium" panose="02000000000000000000" pitchFamily="50" charset="0"/>
              </a:rPr>
              <a:t>Thermacell heat activated repellent products create an unmatched zone of protection from mosquitoes and other insects where and when you need it.</a:t>
            </a:r>
          </a:p>
        </p:txBody>
      </p:sp>
      <p:pic>
        <p:nvPicPr>
          <p:cNvPr id="5" name="Picture 4" descr="A close up of a sign&#10;&#10;Description automatically generated">
            <a:extLst>
              <a:ext uri="{FF2B5EF4-FFF2-40B4-BE49-F238E27FC236}">
                <a16:creationId xmlns:a16="http://schemas.microsoft.com/office/drawing/2014/main" id="{4B423947-9E02-D641-BCDE-FED0E0F6B470}"/>
              </a:ext>
            </a:extLst>
          </p:cNvPr>
          <p:cNvPicPr>
            <a:picLocks noChangeAspect="1"/>
          </p:cNvPicPr>
          <p:nvPr/>
        </p:nvPicPr>
        <p:blipFill>
          <a:blip r:embed="rId4" cstate="email">
            <a:alphaModFix/>
            <a:extLst>
              <a:ext uri="{28A0092B-C50C-407E-A947-70E740481C1C}">
                <a14:useLocalDpi xmlns:a14="http://schemas.microsoft.com/office/drawing/2010/main"/>
              </a:ext>
            </a:extLst>
          </a:blip>
          <a:stretch>
            <a:fillRect/>
          </a:stretch>
        </p:blipFill>
        <p:spPr>
          <a:xfrm>
            <a:off x="10878142" y="6265125"/>
            <a:ext cx="1183713" cy="365125"/>
          </a:xfrm>
          <a:prstGeom prst="rect">
            <a:avLst/>
          </a:prstGeom>
        </p:spPr>
      </p:pic>
      <p:sp>
        <p:nvSpPr>
          <p:cNvPr id="6" name="TextBox 5">
            <a:extLst>
              <a:ext uri="{FF2B5EF4-FFF2-40B4-BE49-F238E27FC236}">
                <a16:creationId xmlns:a16="http://schemas.microsoft.com/office/drawing/2014/main" id="{66321910-D7D8-B143-85D6-86F3BB3976F3}"/>
              </a:ext>
            </a:extLst>
          </p:cNvPr>
          <p:cNvSpPr txBox="1"/>
          <p:nvPr/>
        </p:nvSpPr>
        <p:spPr>
          <a:xfrm>
            <a:off x="4234104" y="6528155"/>
            <a:ext cx="3723792" cy="276999"/>
          </a:xfrm>
          <a:prstGeom prst="rect">
            <a:avLst/>
          </a:prstGeom>
          <a:noFill/>
        </p:spPr>
        <p:txBody>
          <a:bodyPr wrap="square" rtlCol="0">
            <a:spAutoFit/>
          </a:bodyPr>
          <a:lstStyle/>
          <a:p>
            <a:pPr>
              <a:defRPr/>
            </a:pPr>
            <a:r>
              <a:rPr lang="en-US" sz="1200">
                <a:solidFill>
                  <a:schemeClr val="bg1">
                    <a:lumMod val="50000"/>
                  </a:schemeClr>
                </a:solidFill>
                <a:latin typeface="+mj-lt"/>
                <a:ea typeface="DIN 2014" panose="020B0504020202020204" pitchFamily="34" charset="0"/>
              </a:rPr>
              <a:t>©</a:t>
            </a:r>
            <a:r>
              <a:rPr lang="en-US" sz="1200">
                <a:solidFill>
                  <a:schemeClr val="bg1">
                    <a:lumMod val="50000"/>
                  </a:schemeClr>
                </a:solidFill>
                <a:latin typeface="DIN 2014" panose="020B0504020202020204" pitchFamily="34" charset="0"/>
                <a:ea typeface="DIN 2014" panose="020B0504020202020204" pitchFamily="34" charset="0"/>
              </a:rPr>
              <a:t>2020 Thermacell Repellents Inc. </a:t>
            </a:r>
            <a:r>
              <a:rPr lang="en-US" sz="1200">
                <a:solidFill>
                  <a:schemeClr val="bg1">
                    <a:lumMod val="50000"/>
                  </a:schemeClr>
                </a:solidFill>
                <a:ea typeface="DIN 2014" panose="020B0504020202020204" pitchFamily="34" charset="0"/>
              </a:rPr>
              <a:t>(Confidential)</a:t>
            </a:r>
            <a:endParaRPr lang="en-US" sz="1200">
              <a:solidFill>
                <a:schemeClr val="bg1">
                  <a:lumMod val="50000"/>
                </a:schemeClr>
              </a:solidFill>
              <a:latin typeface="DIN 2014" panose="020B0504020202020204" pitchFamily="34" charset="0"/>
              <a:ea typeface="DIN 2014" panose="020B0504020202020204" pitchFamily="34" charset="0"/>
            </a:endParaRPr>
          </a:p>
        </p:txBody>
      </p:sp>
    </p:spTree>
    <p:extLst>
      <p:ext uri="{BB962C8B-B14F-4D97-AF65-F5344CB8AC3E}">
        <p14:creationId xmlns:p14="http://schemas.microsoft.com/office/powerpoint/2010/main" val="15770610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Connect</a:t>
            </a:r>
          </a:p>
        </p:txBody>
      </p:sp>
      <p:sp>
        <p:nvSpPr>
          <p:cNvPr id="10" name="TextBox 9">
            <a:extLst>
              <a:ext uri="{FF2B5EF4-FFF2-40B4-BE49-F238E27FC236}">
                <a16:creationId xmlns:a16="http://schemas.microsoft.com/office/drawing/2014/main" id="{95F1FFE3-04B4-4B3F-AB73-748E6F5AB581}"/>
              </a:ext>
            </a:extLst>
          </p:cNvPr>
          <p:cNvSpPr txBox="1"/>
          <p:nvPr/>
        </p:nvSpPr>
        <p:spPr>
          <a:xfrm>
            <a:off x="521057" y="290202"/>
            <a:ext cx="5529847" cy="584775"/>
          </a:xfrm>
          <a:prstGeom prst="rect">
            <a:avLst/>
          </a:prstGeom>
          <a:noFill/>
        </p:spPr>
        <p:txBody>
          <a:bodyPr wrap="none" rtlCol="0">
            <a:spAutoFit/>
          </a:bodyPr>
          <a:lstStyle/>
          <a:p>
            <a:r>
              <a:rPr lang="en-US" sz="3200" dirty="0">
                <a:latin typeface="DIN 2014" panose="020F0502020204030204" pitchFamily="34" charset="0"/>
                <a:ea typeface="DIN 2014" panose="020F0502020204030204" pitchFamily="34" charset="0"/>
              </a:rPr>
              <a:t>Connect to Thermacell LIV+ App</a:t>
            </a:r>
          </a:p>
        </p:txBody>
      </p:sp>
      <p:sp>
        <p:nvSpPr>
          <p:cNvPr id="2" name="Rectangle 1">
            <a:extLst>
              <a:ext uri="{FF2B5EF4-FFF2-40B4-BE49-F238E27FC236}">
                <a16:creationId xmlns:a16="http://schemas.microsoft.com/office/drawing/2014/main" id="{7C588A02-1551-425B-AA8F-ACE823DAF8FF}"/>
              </a:ext>
            </a:extLst>
          </p:cNvPr>
          <p:cNvSpPr/>
          <p:nvPr/>
        </p:nvSpPr>
        <p:spPr>
          <a:xfrm>
            <a:off x="960120" y="2405808"/>
            <a:ext cx="2788920" cy="240398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Walk them through the connection process on their phone.</a:t>
            </a:r>
          </a:p>
        </p:txBody>
      </p:sp>
      <p:sp>
        <p:nvSpPr>
          <p:cNvPr id="14" name="Rectangle 13">
            <a:extLst>
              <a:ext uri="{FF2B5EF4-FFF2-40B4-BE49-F238E27FC236}">
                <a16:creationId xmlns:a16="http://schemas.microsoft.com/office/drawing/2014/main" id="{DF5D3AC4-A38A-44FA-9532-F011FD53A4EE}"/>
              </a:ext>
            </a:extLst>
          </p:cNvPr>
          <p:cNvSpPr/>
          <p:nvPr/>
        </p:nvSpPr>
        <p:spPr>
          <a:xfrm>
            <a:off x="4038130" y="2405808"/>
            <a:ext cx="2788920" cy="240398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Come back at another time to complete the connection process.</a:t>
            </a:r>
          </a:p>
        </p:txBody>
      </p:sp>
      <p:sp>
        <p:nvSpPr>
          <p:cNvPr id="15" name="Rectangle 14">
            <a:extLst>
              <a:ext uri="{FF2B5EF4-FFF2-40B4-BE49-F238E27FC236}">
                <a16:creationId xmlns:a16="http://schemas.microsoft.com/office/drawing/2014/main" id="{939B4AE4-0F5E-458A-B2AD-BFF764D6731F}"/>
              </a:ext>
            </a:extLst>
          </p:cNvPr>
          <p:cNvSpPr/>
          <p:nvPr/>
        </p:nvSpPr>
        <p:spPr>
          <a:xfrm>
            <a:off x="7116140" y="2405807"/>
            <a:ext cx="2788920" cy="240398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Leave connection instructions with the customer for them to work through or walk them through over the phone.</a:t>
            </a:r>
          </a:p>
        </p:txBody>
      </p:sp>
      <p:sp>
        <p:nvSpPr>
          <p:cNvPr id="19" name="TextBox 18">
            <a:extLst>
              <a:ext uri="{FF2B5EF4-FFF2-40B4-BE49-F238E27FC236}">
                <a16:creationId xmlns:a16="http://schemas.microsoft.com/office/drawing/2014/main" id="{691F58C5-A16D-4156-AE76-E9913970CDF3}"/>
              </a:ext>
            </a:extLst>
          </p:cNvPr>
          <p:cNvSpPr txBox="1"/>
          <p:nvPr/>
        </p:nvSpPr>
        <p:spPr>
          <a:xfrm>
            <a:off x="1120140" y="1767578"/>
            <a:ext cx="2628900" cy="369332"/>
          </a:xfrm>
          <a:prstGeom prst="rect">
            <a:avLst/>
          </a:prstGeom>
          <a:noFill/>
        </p:spPr>
        <p:txBody>
          <a:bodyPr wrap="square">
            <a:spAutoFit/>
          </a:bodyPr>
          <a:lstStyle/>
          <a:p>
            <a:r>
              <a:rPr lang="en-US" dirty="0"/>
              <a:t>If the customer is home  </a:t>
            </a:r>
          </a:p>
        </p:txBody>
      </p:sp>
      <p:sp>
        <p:nvSpPr>
          <p:cNvPr id="21" name="TextBox 20">
            <a:extLst>
              <a:ext uri="{FF2B5EF4-FFF2-40B4-BE49-F238E27FC236}">
                <a16:creationId xmlns:a16="http://schemas.microsoft.com/office/drawing/2014/main" id="{4082B97E-AF5F-44F3-8721-3B6C584978A6}"/>
              </a:ext>
            </a:extLst>
          </p:cNvPr>
          <p:cNvSpPr txBox="1"/>
          <p:nvPr/>
        </p:nvSpPr>
        <p:spPr>
          <a:xfrm>
            <a:off x="5654042" y="1767578"/>
            <a:ext cx="2788920" cy="369332"/>
          </a:xfrm>
          <a:prstGeom prst="rect">
            <a:avLst/>
          </a:prstGeom>
          <a:noFill/>
        </p:spPr>
        <p:txBody>
          <a:bodyPr wrap="square">
            <a:spAutoFit/>
          </a:bodyPr>
          <a:lstStyle/>
          <a:p>
            <a:r>
              <a:rPr lang="en-US" dirty="0"/>
              <a:t>If the customer is </a:t>
            </a:r>
            <a:r>
              <a:rPr lang="en-US" u="sng" dirty="0"/>
              <a:t>not</a:t>
            </a:r>
            <a:r>
              <a:rPr lang="en-US" dirty="0"/>
              <a:t> home </a:t>
            </a:r>
          </a:p>
        </p:txBody>
      </p:sp>
      <p:sp>
        <p:nvSpPr>
          <p:cNvPr id="3" name="TextBox 2">
            <a:extLst>
              <a:ext uri="{FF2B5EF4-FFF2-40B4-BE49-F238E27FC236}">
                <a16:creationId xmlns:a16="http://schemas.microsoft.com/office/drawing/2014/main" id="{F7D3953C-0E3A-F539-96C3-9ECA07D072CC}"/>
              </a:ext>
            </a:extLst>
          </p:cNvPr>
          <p:cNvSpPr txBox="1"/>
          <p:nvPr/>
        </p:nvSpPr>
        <p:spPr>
          <a:xfrm>
            <a:off x="960119" y="5956183"/>
            <a:ext cx="9805205" cy="584775"/>
          </a:xfrm>
          <a:prstGeom prst="rect">
            <a:avLst/>
          </a:prstGeom>
          <a:noFill/>
        </p:spPr>
        <p:txBody>
          <a:bodyPr wrap="square" rtlCol="0">
            <a:spAutoFit/>
          </a:bodyPr>
          <a:lstStyle/>
          <a:p>
            <a:r>
              <a:rPr lang="en-US" sz="1600" dirty="0"/>
              <a:t>* </a:t>
            </a:r>
            <a:r>
              <a:rPr lang="en-US" sz="1600" b="1" dirty="0"/>
              <a:t>Best Practice:  </a:t>
            </a:r>
            <a:r>
              <a:rPr lang="en-US" sz="1600" dirty="0"/>
              <a:t>Recommend the customer download the app and set up their account </a:t>
            </a:r>
            <a:r>
              <a:rPr lang="en-US" sz="1600" u="sng" dirty="0"/>
              <a:t>before</a:t>
            </a:r>
            <a:r>
              <a:rPr lang="en-US" sz="1600" dirty="0"/>
              <a:t> installation,                   when sales sets up the installation appointment.  </a:t>
            </a:r>
          </a:p>
        </p:txBody>
      </p:sp>
    </p:spTree>
    <p:extLst>
      <p:ext uri="{BB962C8B-B14F-4D97-AF65-F5344CB8AC3E}">
        <p14:creationId xmlns:p14="http://schemas.microsoft.com/office/powerpoint/2010/main" val="43625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Connect</a:t>
            </a:r>
          </a:p>
        </p:txBody>
      </p:sp>
      <p:sp>
        <p:nvSpPr>
          <p:cNvPr id="10" name="TextBox 9">
            <a:extLst>
              <a:ext uri="{FF2B5EF4-FFF2-40B4-BE49-F238E27FC236}">
                <a16:creationId xmlns:a16="http://schemas.microsoft.com/office/drawing/2014/main" id="{95F1FFE3-04B4-4B3F-AB73-748E6F5AB581}"/>
              </a:ext>
            </a:extLst>
          </p:cNvPr>
          <p:cNvSpPr txBox="1"/>
          <p:nvPr/>
        </p:nvSpPr>
        <p:spPr>
          <a:xfrm>
            <a:off x="521057" y="290202"/>
            <a:ext cx="5529847" cy="584775"/>
          </a:xfrm>
          <a:prstGeom prst="rect">
            <a:avLst/>
          </a:prstGeom>
          <a:noFill/>
        </p:spPr>
        <p:txBody>
          <a:bodyPr wrap="none" rtlCol="0">
            <a:spAutoFit/>
          </a:bodyPr>
          <a:lstStyle/>
          <a:p>
            <a:r>
              <a:rPr lang="en-US" sz="3200" dirty="0">
                <a:latin typeface="DIN 2014" panose="020F0502020204030204" pitchFamily="34" charset="0"/>
                <a:ea typeface="DIN 2014" panose="020F0502020204030204" pitchFamily="34" charset="0"/>
              </a:rPr>
              <a:t>Connect to Thermacell LIV+ App</a:t>
            </a:r>
          </a:p>
        </p:txBody>
      </p:sp>
      <p:sp>
        <p:nvSpPr>
          <p:cNvPr id="3" name="TextBox 2">
            <a:extLst>
              <a:ext uri="{FF2B5EF4-FFF2-40B4-BE49-F238E27FC236}">
                <a16:creationId xmlns:a16="http://schemas.microsoft.com/office/drawing/2014/main" id="{632DEBA8-F6A1-41AA-A163-651C65FA6ED6}"/>
              </a:ext>
            </a:extLst>
          </p:cNvPr>
          <p:cNvSpPr txBox="1"/>
          <p:nvPr/>
        </p:nvSpPr>
        <p:spPr>
          <a:xfrm>
            <a:off x="405573" y="976344"/>
            <a:ext cx="5423255" cy="3693319"/>
          </a:xfrm>
          <a:prstGeom prst="rect">
            <a:avLst/>
          </a:prstGeom>
          <a:noFill/>
        </p:spPr>
        <p:txBody>
          <a:bodyPr wrap="square" rtlCol="0">
            <a:spAutoFit/>
          </a:bodyPr>
          <a:lstStyle/>
          <a:p>
            <a:pPr marL="285750" indent="-285750">
              <a:buFont typeface="Wingdings" panose="05000000000000000000" pitchFamily="2" charset="2"/>
              <a:buChar char="q"/>
            </a:pPr>
            <a:r>
              <a:rPr lang="en-US" dirty="0"/>
              <a:t>Ask the customer to download the LIV+ app onto their phone. From the app store enter in                     </a:t>
            </a:r>
            <a:r>
              <a:rPr lang="en-US" i="1" dirty="0"/>
              <a:t>Thermacell LIV </a:t>
            </a:r>
            <a:r>
              <a:rPr lang="en-US" dirty="0"/>
              <a:t>and look for the icon</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Customer creates account in the app</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Follow app directions, ensure connecting to 2.4 GHz network</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b="1" dirty="0"/>
              <a:t>Connection to the LIV+ app enables professionals to monitor usage data and estimated repellent levels.</a:t>
            </a:r>
          </a:p>
          <a:p>
            <a:pPr marL="285750" indent="-285750">
              <a:buFont typeface="Wingdings" panose="05000000000000000000" pitchFamily="2" charset="2"/>
              <a:buChar char="q"/>
            </a:pPr>
            <a:endParaRPr lang="en-US" b="1" dirty="0"/>
          </a:p>
        </p:txBody>
      </p:sp>
      <p:pic>
        <p:nvPicPr>
          <p:cNvPr id="18" name="Picture 17" descr="A screen shot of a cell phone&#10;&#10;Description automatically generated with low confidence">
            <a:extLst>
              <a:ext uri="{FF2B5EF4-FFF2-40B4-BE49-F238E27FC236}">
                <a16:creationId xmlns:a16="http://schemas.microsoft.com/office/drawing/2014/main" id="{E081AE9F-DAB5-4CE6-A547-B267789C73B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69747" y="267593"/>
            <a:ext cx="3486627" cy="6590407"/>
          </a:xfrm>
          <a:prstGeom prst="rect">
            <a:avLst/>
          </a:prstGeom>
        </p:spPr>
      </p:pic>
      <p:pic>
        <p:nvPicPr>
          <p:cNvPr id="20" name="Picture 19" descr="Graphical user interface, application&#10;&#10;Description automatically generated">
            <a:extLst>
              <a:ext uri="{FF2B5EF4-FFF2-40B4-BE49-F238E27FC236}">
                <a16:creationId xmlns:a16="http://schemas.microsoft.com/office/drawing/2014/main" id="{96FF808F-6AD6-4A5C-80FA-C8D7FFA6F43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65518" y="3304062"/>
            <a:ext cx="1814447" cy="3429661"/>
          </a:xfrm>
          <a:prstGeom prst="rect">
            <a:avLst/>
          </a:prstGeom>
        </p:spPr>
      </p:pic>
      <p:pic>
        <p:nvPicPr>
          <p:cNvPr id="11" name="Picture 10">
            <a:extLst>
              <a:ext uri="{FF2B5EF4-FFF2-40B4-BE49-F238E27FC236}">
                <a16:creationId xmlns:a16="http://schemas.microsoft.com/office/drawing/2014/main" id="{ED7605A0-D5D9-46A7-900A-49F234DA28E4}"/>
              </a:ext>
            </a:extLst>
          </p:cNvPr>
          <p:cNvPicPr>
            <a:picLocks noChangeAspect="1"/>
          </p:cNvPicPr>
          <p:nvPr/>
        </p:nvPicPr>
        <p:blipFill>
          <a:blip r:embed="rId5"/>
          <a:stretch>
            <a:fillRect/>
          </a:stretch>
        </p:blipFill>
        <p:spPr>
          <a:xfrm>
            <a:off x="4700098" y="1378596"/>
            <a:ext cx="1019175" cy="1019175"/>
          </a:xfrm>
          <a:prstGeom prst="rect">
            <a:avLst/>
          </a:prstGeom>
        </p:spPr>
      </p:pic>
    </p:spTree>
    <p:extLst>
      <p:ext uri="{BB962C8B-B14F-4D97-AF65-F5344CB8AC3E}">
        <p14:creationId xmlns:p14="http://schemas.microsoft.com/office/powerpoint/2010/main" val="11416813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52B6AD-096D-4E6D-814D-0C4C5E7492C0}"/>
              </a:ext>
            </a:extLst>
          </p:cNvPr>
          <p:cNvSpPr txBox="1"/>
          <p:nvPr/>
        </p:nvSpPr>
        <p:spPr>
          <a:xfrm>
            <a:off x="328904" y="219015"/>
            <a:ext cx="73517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DIN 2014"/>
              </a:rPr>
              <a:t>LIV Connection: 2.4 GHz vs 5 GHz</a:t>
            </a:r>
          </a:p>
        </p:txBody>
      </p:sp>
      <p:sp>
        <p:nvSpPr>
          <p:cNvPr id="5" name="TextBox 4">
            <a:extLst>
              <a:ext uri="{FF2B5EF4-FFF2-40B4-BE49-F238E27FC236}">
                <a16:creationId xmlns:a16="http://schemas.microsoft.com/office/drawing/2014/main" id="{DDBA302D-8FD5-4343-B663-21CBEE57067A}"/>
              </a:ext>
            </a:extLst>
          </p:cNvPr>
          <p:cNvSpPr txBox="1"/>
          <p:nvPr/>
        </p:nvSpPr>
        <p:spPr>
          <a:xfrm>
            <a:off x="291050" y="826806"/>
            <a:ext cx="98009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52934"/>
                </a:solidFill>
                <a:effectLst/>
                <a:uLnTx/>
                <a:uFillTx/>
                <a:latin typeface="Neue Haas Unica Pro"/>
                <a:ea typeface="+mn-ea"/>
                <a:cs typeface="+mn-cs"/>
              </a:rPr>
              <a:t>When connecting LIV device to a </a:t>
            </a:r>
            <a:r>
              <a:rPr kumimoji="0" lang="en-US" sz="1800" b="0" i="0" u="none" strike="noStrike" kern="1200" cap="none" spc="0" normalizeH="0" baseline="0" noProof="0" dirty="0" err="1">
                <a:ln>
                  <a:noFill/>
                </a:ln>
                <a:solidFill>
                  <a:srgbClr val="152934"/>
                </a:solidFill>
                <a:effectLst/>
                <a:uLnTx/>
                <a:uFillTx/>
                <a:latin typeface="Neue Haas Unica Pro"/>
                <a:ea typeface="+mn-ea"/>
                <a:cs typeface="+mn-cs"/>
              </a:rPr>
              <a:t>WiFi</a:t>
            </a:r>
            <a:r>
              <a:rPr kumimoji="0" lang="en-US" sz="1800" b="0" i="0" u="none" strike="noStrike" kern="1200" cap="none" spc="0" normalizeH="0" baseline="0" noProof="0" dirty="0">
                <a:ln>
                  <a:noFill/>
                </a:ln>
                <a:solidFill>
                  <a:srgbClr val="152934"/>
                </a:solidFill>
                <a:effectLst/>
                <a:uLnTx/>
                <a:uFillTx/>
                <a:latin typeface="Neue Haas Unica Pro"/>
                <a:ea typeface="+mn-ea"/>
                <a:cs typeface="+mn-cs"/>
              </a:rPr>
              <a:t> network, select the SSID that indicates it is a 2.4 GHz network. This is typically indicated by a 2, 2.4, or 2G at the end of the SSID.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D1C33632-1E88-4F5F-8A35-8B206C1704F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11952" y="1634188"/>
            <a:ext cx="3298062" cy="30999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7746B72-7537-43C0-B782-C4849B9B5473}"/>
              </a:ext>
            </a:extLst>
          </p:cNvPr>
          <p:cNvSpPr txBox="1"/>
          <p:nvPr/>
        </p:nvSpPr>
        <p:spPr>
          <a:xfrm>
            <a:off x="328904" y="4895153"/>
            <a:ext cx="10864159" cy="18774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52934"/>
                </a:solidFill>
                <a:effectLst/>
                <a:uLnTx/>
                <a:uFillTx/>
                <a:latin typeface="Neue Haas Unica Pro"/>
                <a:ea typeface="+mn-ea"/>
                <a:cs typeface="+mn-cs"/>
              </a:rPr>
              <a:t>If the customer’s </a:t>
            </a:r>
            <a:r>
              <a:rPr kumimoji="0" lang="en-US" sz="1400" b="1" i="0" u="none" strike="noStrike" kern="1200" cap="none" spc="0" normalizeH="0" baseline="0" noProof="0" dirty="0" err="1">
                <a:ln>
                  <a:noFill/>
                </a:ln>
                <a:solidFill>
                  <a:srgbClr val="152934"/>
                </a:solidFill>
                <a:effectLst/>
                <a:uLnTx/>
                <a:uFillTx/>
                <a:latin typeface="Neue Haas Unica Pro"/>
                <a:ea typeface="+mn-ea"/>
                <a:cs typeface="+mn-cs"/>
              </a:rPr>
              <a:t>WiFi</a:t>
            </a:r>
            <a:r>
              <a:rPr kumimoji="0" lang="en-US" sz="1400" b="1" i="0" u="none" strike="noStrike" kern="1200" cap="none" spc="0" normalizeH="0" baseline="0" noProof="0" dirty="0">
                <a:ln>
                  <a:noFill/>
                </a:ln>
                <a:solidFill>
                  <a:srgbClr val="152934"/>
                </a:solidFill>
                <a:effectLst/>
                <a:uLnTx/>
                <a:uFillTx/>
                <a:latin typeface="Neue Haas Unica Pro"/>
                <a:ea typeface="+mn-ea"/>
                <a:cs typeface="+mn-cs"/>
              </a:rPr>
              <a:t> network name or SSID doesn’t indicate whether it’s 2.4 GHz or 5 GHz:</a:t>
            </a:r>
            <a:endParaRPr kumimoji="0" lang="en-US" sz="1400" b="0" i="0" u="none" strike="noStrike" kern="1200" cap="none" spc="0" normalizeH="0" baseline="0" noProof="0" dirty="0">
              <a:ln>
                <a:noFill/>
              </a:ln>
              <a:solidFill>
                <a:srgbClr val="152934"/>
              </a:solidFill>
              <a:effectLst/>
              <a:uLnTx/>
              <a:uFillTx/>
              <a:latin typeface="Neue Haas Unica Pro"/>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52934"/>
                </a:solidFill>
                <a:effectLst/>
                <a:uLnTx/>
                <a:uFillTx/>
                <a:latin typeface="Neue Haas Unica Pro"/>
                <a:ea typeface="+mn-ea"/>
                <a:cs typeface="+mn-cs"/>
              </a:rPr>
              <a:t>Have them open their router settings and look for a 2.4 GHz </a:t>
            </a:r>
            <a:r>
              <a:rPr kumimoji="0" lang="en-US" sz="1400" b="0" i="0" u="none" strike="noStrike" kern="1200" cap="none" spc="0" normalizeH="0" baseline="0" noProof="0" dirty="0" err="1">
                <a:ln>
                  <a:noFill/>
                </a:ln>
                <a:solidFill>
                  <a:srgbClr val="152934"/>
                </a:solidFill>
                <a:effectLst/>
                <a:uLnTx/>
                <a:uFillTx/>
                <a:latin typeface="Neue Haas Unica Pro"/>
                <a:ea typeface="+mn-ea"/>
                <a:cs typeface="+mn-cs"/>
              </a:rPr>
              <a:t>WiFi</a:t>
            </a:r>
            <a:r>
              <a:rPr kumimoji="0" lang="en-US" sz="1400" b="0" i="0" u="none" strike="noStrike" kern="1200" cap="none" spc="0" normalizeH="0" baseline="0" noProof="0" dirty="0">
                <a:ln>
                  <a:noFill/>
                </a:ln>
                <a:solidFill>
                  <a:srgbClr val="152934"/>
                </a:solidFill>
                <a:effectLst/>
                <a:uLnTx/>
                <a:uFillTx/>
                <a:latin typeface="Neue Haas Unica Pro"/>
                <a:ea typeface="+mn-ea"/>
                <a:cs typeface="+mn-cs"/>
              </a:rPr>
              <a:t> network that a mobile device can connect to. If they need help with this, they should contact their router manufacturer.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52934"/>
              </a:solidFill>
              <a:effectLst/>
              <a:uLnTx/>
              <a:uFillTx/>
              <a:latin typeface="Neue Haas Unica Pro"/>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52934"/>
                </a:solidFill>
                <a:effectLst/>
                <a:uLnTx/>
                <a:uFillTx/>
                <a:latin typeface="Neue Haas Unica Pro"/>
                <a:ea typeface="+mn-ea"/>
                <a:cs typeface="+mn-cs"/>
              </a:rPr>
              <a:t>They can also contact their Internet Service Provider (ISP) and ask for help connecting their mobile device to a 2.4 GHz </a:t>
            </a:r>
            <a:r>
              <a:rPr kumimoji="0" lang="en-US" sz="1400" b="0" i="0" u="none" strike="noStrike" kern="1200" cap="none" spc="0" normalizeH="0" baseline="0" noProof="0" dirty="0" err="1">
                <a:ln>
                  <a:noFill/>
                </a:ln>
                <a:solidFill>
                  <a:srgbClr val="152934"/>
                </a:solidFill>
                <a:effectLst/>
                <a:uLnTx/>
                <a:uFillTx/>
                <a:latin typeface="Neue Haas Unica Pro"/>
                <a:ea typeface="+mn-ea"/>
                <a:cs typeface="+mn-cs"/>
              </a:rPr>
              <a:t>WiFi</a:t>
            </a:r>
            <a:r>
              <a:rPr kumimoji="0" lang="en-US" sz="1400" b="0" i="0" u="none" strike="noStrike" kern="1200" cap="none" spc="0" normalizeH="0" baseline="0" noProof="0" dirty="0">
                <a:ln>
                  <a:noFill/>
                </a:ln>
                <a:solidFill>
                  <a:srgbClr val="152934"/>
                </a:solidFill>
                <a:effectLst/>
                <a:uLnTx/>
                <a:uFillTx/>
                <a:latin typeface="Neue Haas Unica Pro"/>
                <a:ea typeface="+mn-ea"/>
                <a:cs typeface="+mn-cs"/>
              </a:rPr>
              <a:t> network.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52934"/>
              </a:solidFill>
              <a:effectLst/>
              <a:uLnTx/>
              <a:uFillTx/>
              <a:latin typeface="Neue Haas Unica Pro"/>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52934"/>
                </a:solidFill>
                <a:effectLst/>
                <a:uLnTx/>
                <a:uFillTx/>
                <a:latin typeface="Neue Haas Unica Pro"/>
                <a:ea typeface="+mn-ea"/>
                <a:cs typeface="+mn-cs"/>
              </a:rPr>
              <a:t>For networks that have the same SSID for 2.4/5 GHz: Try temporarily disabling 5 GHz in the router settings.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52934"/>
              </a:solidFill>
              <a:effectLst/>
              <a:uLnTx/>
              <a:uFillTx/>
              <a:latin typeface="Neue Haas Unica Pro"/>
              <a:ea typeface="+mn-ea"/>
              <a:cs typeface="+mn-cs"/>
            </a:endParaRPr>
          </a:p>
        </p:txBody>
      </p:sp>
      <p:sp>
        <p:nvSpPr>
          <p:cNvPr id="6" name="Rectangle 5">
            <a:extLst>
              <a:ext uri="{FF2B5EF4-FFF2-40B4-BE49-F238E27FC236}">
                <a16:creationId xmlns:a16="http://schemas.microsoft.com/office/drawing/2014/main" id="{DACC893C-A5C6-4E7B-8FBF-FA094815E0C1}"/>
              </a:ext>
            </a:extLst>
          </p:cNvPr>
          <p:cNvSpPr/>
          <p:nvPr/>
        </p:nvSpPr>
        <p:spPr>
          <a:xfrm>
            <a:off x="11056374" y="4630995"/>
            <a:ext cx="1135626" cy="222700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BD6AF7E-230F-4A81-8CF7-592416292A76}"/>
              </a:ext>
            </a:extLst>
          </p:cNvPr>
          <p:cNvSpPr txBox="1"/>
          <p:nvPr/>
        </p:nvSpPr>
        <p:spPr>
          <a:xfrm rot="5400000">
            <a:off x="10585045" y="5417817"/>
            <a:ext cx="1923925" cy="707886"/>
          </a:xfrm>
          <a:prstGeom prst="rect">
            <a:avLst/>
          </a:prstGeom>
          <a:noFill/>
        </p:spPr>
        <p:txBody>
          <a:bodyPr wrap="none" rtlCol="0">
            <a:spAutoFit/>
          </a:bodyPr>
          <a:lstStyle/>
          <a:p>
            <a:r>
              <a:rPr lang="en-US" sz="4000" dirty="0">
                <a:solidFill>
                  <a:schemeClr val="bg1"/>
                </a:solidFill>
                <a:latin typeface="DIN 2014 Demi" panose="020B0604020202020204" pitchFamily="34" charset="0"/>
                <a:ea typeface="DIN 2014 Demi" panose="020B0604020202020204" pitchFamily="34" charset="0"/>
              </a:rPr>
              <a:t>Connect</a:t>
            </a:r>
          </a:p>
        </p:txBody>
      </p:sp>
      <p:sp>
        <p:nvSpPr>
          <p:cNvPr id="9" name="TextBox 8">
            <a:extLst>
              <a:ext uri="{FF2B5EF4-FFF2-40B4-BE49-F238E27FC236}">
                <a16:creationId xmlns:a16="http://schemas.microsoft.com/office/drawing/2014/main" id="{3CCB2503-F6C9-430E-BA24-10BEA59BC69E}"/>
              </a:ext>
            </a:extLst>
          </p:cNvPr>
          <p:cNvSpPr txBox="1"/>
          <p:nvPr/>
        </p:nvSpPr>
        <p:spPr>
          <a:xfrm rot="5400000">
            <a:off x="10774199" y="3075057"/>
            <a:ext cx="1545616" cy="707886"/>
          </a:xfrm>
          <a:prstGeom prst="rect">
            <a:avLst/>
          </a:prstGeom>
          <a:noFill/>
        </p:spPr>
        <p:txBody>
          <a:bodyPr wrap="none" rtlCol="0">
            <a:spAutoFit/>
          </a:bodyPr>
          <a:lstStyle/>
          <a:p>
            <a:r>
              <a:rPr lang="en-US" sz="4000" dirty="0">
                <a:latin typeface="DIN 2014 Demi" panose="020B0604020202020204" pitchFamily="34" charset="0"/>
                <a:ea typeface="DIN 2014 Demi" panose="020B0604020202020204" pitchFamily="34" charset="0"/>
              </a:rPr>
              <a:t>Install</a:t>
            </a:r>
          </a:p>
        </p:txBody>
      </p:sp>
      <p:sp>
        <p:nvSpPr>
          <p:cNvPr id="10" name="TextBox 9">
            <a:extLst>
              <a:ext uri="{FF2B5EF4-FFF2-40B4-BE49-F238E27FC236}">
                <a16:creationId xmlns:a16="http://schemas.microsoft.com/office/drawing/2014/main" id="{257BFDAD-469B-40CA-B44D-4664C81A559B}"/>
              </a:ext>
            </a:extLst>
          </p:cNvPr>
          <p:cNvSpPr txBox="1"/>
          <p:nvPr/>
        </p:nvSpPr>
        <p:spPr>
          <a:xfrm rot="5400000">
            <a:off x="10972169" y="732297"/>
            <a:ext cx="1149674" cy="707886"/>
          </a:xfrm>
          <a:prstGeom prst="rect">
            <a:avLst/>
          </a:prstGeom>
          <a:noFill/>
        </p:spPr>
        <p:txBody>
          <a:bodyPr wrap="none" rtlCol="0">
            <a:spAutoFit/>
          </a:bodyPr>
          <a:lstStyle/>
          <a:p>
            <a:r>
              <a:rPr lang="en-US" sz="4000" dirty="0">
                <a:latin typeface="DIN 2014 Demi" panose="020B0604020202020204" pitchFamily="34" charset="0"/>
                <a:ea typeface="DIN 2014 Demi" panose="020B0604020202020204" pitchFamily="34" charset="0"/>
              </a:rPr>
              <a:t>Plan</a:t>
            </a:r>
          </a:p>
        </p:txBody>
      </p:sp>
    </p:spTree>
    <p:extLst>
      <p:ext uri="{BB962C8B-B14F-4D97-AF65-F5344CB8AC3E}">
        <p14:creationId xmlns:p14="http://schemas.microsoft.com/office/powerpoint/2010/main" val="12664745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Connect</a:t>
            </a:r>
          </a:p>
        </p:txBody>
      </p:sp>
      <p:sp>
        <p:nvSpPr>
          <p:cNvPr id="10" name="TextBox 9">
            <a:extLst>
              <a:ext uri="{FF2B5EF4-FFF2-40B4-BE49-F238E27FC236}">
                <a16:creationId xmlns:a16="http://schemas.microsoft.com/office/drawing/2014/main" id="{95F1FFE3-04B4-4B3F-AB73-748E6F5AB581}"/>
              </a:ext>
            </a:extLst>
          </p:cNvPr>
          <p:cNvSpPr txBox="1"/>
          <p:nvPr/>
        </p:nvSpPr>
        <p:spPr>
          <a:xfrm>
            <a:off x="521057" y="290202"/>
            <a:ext cx="3582199" cy="584775"/>
          </a:xfrm>
          <a:prstGeom prst="rect">
            <a:avLst/>
          </a:prstGeom>
          <a:noFill/>
        </p:spPr>
        <p:txBody>
          <a:bodyPr wrap="none" rtlCol="0">
            <a:spAutoFit/>
          </a:bodyPr>
          <a:lstStyle/>
          <a:p>
            <a:r>
              <a:rPr lang="en-US" sz="3200" dirty="0">
                <a:latin typeface="DIN 2014" panose="020F0502020204030204" pitchFamily="34" charset="0"/>
                <a:ea typeface="DIN 2014" panose="020F0502020204030204" pitchFamily="34" charset="0"/>
              </a:rPr>
              <a:t>Connect to LIV+ App</a:t>
            </a:r>
          </a:p>
        </p:txBody>
      </p:sp>
      <p:pic>
        <p:nvPicPr>
          <p:cNvPr id="11" name="Picture 10" descr="Application&#10;&#10;Description automatically generated with low confidence">
            <a:extLst>
              <a:ext uri="{FF2B5EF4-FFF2-40B4-BE49-F238E27FC236}">
                <a16:creationId xmlns:a16="http://schemas.microsoft.com/office/drawing/2014/main" id="{267BD37C-E549-4A0A-9282-C3DD8C23AE9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26545" y="2523743"/>
            <a:ext cx="1832741" cy="3968496"/>
          </a:xfrm>
          <a:prstGeom prst="rect">
            <a:avLst/>
          </a:prstGeom>
        </p:spPr>
      </p:pic>
      <p:pic>
        <p:nvPicPr>
          <p:cNvPr id="13" name="Picture 12" descr="Graphical user interface, text, application, chat or text message&#10;&#10;Description automatically generated">
            <a:extLst>
              <a:ext uri="{FF2B5EF4-FFF2-40B4-BE49-F238E27FC236}">
                <a16:creationId xmlns:a16="http://schemas.microsoft.com/office/drawing/2014/main" id="{AA91632C-CCF4-4528-A2CE-C9988337EFB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9592" y="2523744"/>
            <a:ext cx="1832741" cy="3968495"/>
          </a:xfrm>
          <a:prstGeom prst="rect">
            <a:avLst/>
          </a:prstGeom>
        </p:spPr>
      </p:pic>
      <p:pic>
        <p:nvPicPr>
          <p:cNvPr id="15" name="Picture 14" descr="Graphical user interface, text, application, chat or text message&#10;&#10;Description automatically generated">
            <a:extLst>
              <a:ext uri="{FF2B5EF4-FFF2-40B4-BE49-F238E27FC236}">
                <a16:creationId xmlns:a16="http://schemas.microsoft.com/office/drawing/2014/main" id="{E60AE541-4E02-4633-BB21-F9DB29D532D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39080" y="2408855"/>
            <a:ext cx="1832741" cy="3968495"/>
          </a:xfrm>
          <a:prstGeom prst="rect">
            <a:avLst/>
          </a:prstGeom>
        </p:spPr>
      </p:pic>
      <p:sp>
        <p:nvSpPr>
          <p:cNvPr id="17" name="TextBox 16">
            <a:extLst>
              <a:ext uri="{FF2B5EF4-FFF2-40B4-BE49-F238E27FC236}">
                <a16:creationId xmlns:a16="http://schemas.microsoft.com/office/drawing/2014/main" id="{5B0CC741-00B0-424D-A847-73A10B12FC04}"/>
              </a:ext>
            </a:extLst>
          </p:cNvPr>
          <p:cNvSpPr txBox="1"/>
          <p:nvPr/>
        </p:nvSpPr>
        <p:spPr>
          <a:xfrm>
            <a:off x="445324" y="1241100"/>
            <a:ext cx="1681276" cy="1200329"/>
          </a:xfrm>
          <a:prstGeom prst="rect">
            <a:avLst/>
          </a:prstGeom>
          <a:noFill/>
        </p:spPr>
        <p:txBody>
          <a:bodyPr wrap="square" rtlCol="0">
            <a:spAutoFit/>
          </a:bodyPr>
          <a:lstStyle/>
          <a:p>
            <a:r>
              <a:rPr lang="en-US" dirty="0"/>
              <a:t>Follow the onboarding instructions in the app</a:t>
            </a:r>
          </a:p>
        </p:txBody>
      </p:sp>
      <p:sp>
        <p:nvSpPr>
          <p:cNvPr id="22" name="TextBox 21">
            <a:extLst>
              <a:ext uri="{FF2B5EF4-FFF2-40B4-BE49-F238E27FC236}">
                <a16:creationId xmlns:a16="http://schemas.microsoft.com/office/drawing/2014/main" id="{5AA32636-C512-4BE1-8493-4E7BEB75F460}"/>
              </a:ext>
            </a:extLst>
          </p:cNvPr>
          <p:cNvSpPr txBox="1"/>
          <p:nvPr/>
        </p:nvSpPr>
        <p:spPr>
          <a:xfrm>
            <a:off x="2871035" y="1281825"/>
            <a:ext cx="2040508" cy="1169551"/>
          </a:xfrm>
          <a:prstGeom prst="rect">
            <a:avLst/>
          </a:prstGeom>
          <a:noFill/>
        </p:spPr>
        <p:txBody>
          <a:bodyPr wrap="square" rtlCol="0">
            <a:spAutoFit/>
          </a:bodyPr>
          <a:lstStyle/>
          <a:p>
            <a:r>
              <a:rPr lang="en-US" sz="1400" dirty="0"/>
              <a:t>Select the location of the device and then </a:t>
            </a:r>
            <a:r>
              <a:rPr lang="en-US" sz="1400" b="1" dirty="0">
                <a:solidFill>
                  <a:srgbClr val="C00000"/>
                </a:solidFill>
              </a:rPr>
              <a:t>click the link at the bottom for Thermacell Authorized Partners</a:t>
            </a:r>
          </a:p>
        </p:txBody>
      </p:sp>
      <p:sp>
        <p:nvSpPr>
          <p:cNvPr id="19" name="Oval 18">
            <a:extLst>
              <a:ext uri="{FF2B5EF4-FFF2-40B4-BE49-F238E27FC236}">
                <a16:creationId xmlns:a16="http://schemas.microsoft.com/office/drawing/2014/main" id="{29DFC015-7D93-4BE4-AA05-E85CE688DC41}"/>
              </a:ext>
            </a:extLst>
          </p:cNvPr>
          <p:cNvSpPr/>
          <p:nvPr/>
        </p:nvSpPr>
        <p:spPr>
          <a:xfrm>
            <a:off x="2926545" y="5744498"/>
            <a:ext cx="1832741" cy="43684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08F3AB5-ECC4-4A73-B826-6585EE798875}"/>
              </a:ext>
            </a:extLst>
          </p:cNvPr>
          <p:cNvSpPr txBox="1"/>
          <p:nvPr/>
        </p:nvSpPr>
        <p:spPr>
          <a:xfrm>
            <a:off x="8082636" y="1113503"/>
            <a:ext cx="2262227" cy="1200329"/>
          </a:xfrm>
          <a:prstGeom prst="rect">
            <a:avLst/>
          </a:prstGeom>
          <a:noFill/>
        </p:spPr>
        <p:txBody>
          <a:bodyPr wrap="square" rtlCol="0">
            <a:spAutoFit/>
          </a:bodyPr>
          <a:lstStyle/>
          <a:p>
            <a:r>
              <a:rPr lang="en-US" sz="1200" dirty="0"/>
              <a:t>Enter your dealer/franchise code (provided by Thermacell) for the product to be logged with your franchise for data reporting, warranty registration, rebates, etc. </a:t>
            </a:r>
          </a:p>
        </p:txBody>
      </p:sp>
      <p:pic>
        <p:nvPicPr>
          <p:cNvPr id="1026" name="Picture 2" descr="Stop Sign - Basic Floor Sign">
            <a:extLst>
              <a:ext uri="{FF2B5EF4-FFF2-40B4-BE49-F238E27FC236}">
                <a16:creationId xmlns:a16="http://schemas.microsoft.com/office/drawing/2014/main" id="{46AE532E-EFFB-4804-845E-32890E96835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95004" y="3188923"/>
            <a:ext cx="2408358" cy="240835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3DA61B06-2B44-47E4-9D9F-5AFD3DEFBFB9}"/>
              </a:ext>
            </a:extLst>
          </p:cNvPr>
          <p:cNvSpPr/>
          <p:nvPr/>
        </p:nvSpPr>
        <p:spPr>
          <a:xfrm>
            <a:off x="8082636" y="874977"/>
            <a:ext cx="2262227" cy="5858746"/>
          </a:xfrm>
          <a:prstGeom prst="rect">
            <a:avLst/>
          </a:prstGeom>
          <a:solidFill>
            <a:schemeClr val="bg1">
              <a:alpha val="6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40784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Connect</a:t>
            </a:r>
          </a:p>
        </p:txBody>
      </p:sp>
      <p:sp>
        <p:nvSpPr>
          <p:cNvPr id="10" name="TextBox 9">
            <a:extLst>
              <a:ext uri="{FF2B5EF4-FFF2-40B4-BE49-F238E27FC236}">
                <a16:creationId xmlns:a16="http://schemas.microsoft.com/office/drawing/2014/main" id="{95F1FFE3-04B4-4B3F-AB73-748E6F5AB581}"/>
              </a:ext>
            </a:extLst>
          </p:cNvPr>
          <p:cNvSpPr txBox="1"/>
          <p:nvPr/>
        </p:nvSpPr>
        <p:spPr>
          <a:xfrm>
            <a:off x="521057" y="290202"/>
            <a:ext cx="5069208" cy="584775"/>
          </a:xfrm>
          <a:prstGeom prst="rect">
            <a:avLst/>
          </a:prstGeom>
          <a:noFill/>
        </p:spPr>
        <p:txBody>
          <a:bodyPr wrap="none" rtlCol="0">
            <a:spAutoFit/>
          </a:bodyPr>
          <a:lstStyle/>
          <a:p>
            <a:r>
              <a:rPr lang="en-US" sz="3200" dirty="0">
                <a:latin typeface="DIN 2014" panose="020F0502020204030204" pitchFamily="34" charset="0"/>
                <a:ea typeface="DIN 2014" panose="020F0502020204030204" pitchFamily="34" charset="0"/>
              </a:rPr>
              <a:t>Thermacell Reseller Numbers</a:t>
            </a:r>
          </a:p>
        </p:txBody>
      </p:sp>
      <p:sp>
        <p:nvSpPr>
          <p:cNvPr id="3" name="TextBox 2">
            <a:extLst>
              <a:ext uri="{FF2B5EF4-FFF2-40B4-BE49-F238E27FC236}">
                <a16:creationId xmlns:a16="http://schemas.microsoft.com/office/drawing/2014/main" id="{E75FF4AD-47A4-40B0-A4A3-D2FA7D23C193}"/>
              </a:ext>
            </a:extLst>
          </p:cNvPr>
          <p:cNvSpPr txBox="1"/>
          <p:nvPr/>
        </p:nvSpPr>
        <p:spPr>
          <a:xfrm>
            <a:off x="953028" y="2656192"/>
            <a:ext cx="9495898" cy="2862322"/>
          </a:xfrm>
          <a:prstGeom prst="rect">
            <a:avLst/>
          </a:prstGeom>
          <a:noFill/>
        </p:spPr>
        <p:txBody>
          <a:bodyPr wrap="square" rtlCol="0">
            <a:spAutoFit/>
          </a:bodyPr>
          <a:lstStyle/>
          <a:p>
            <a:pPr marL="285750" indent="-285750">
              <a:buFont typeface="Arial" panose="020B0604020202020204" pitchFamily="34" charset="0"/>
              <a:buChar char="•"/>
            </a:pPr>
            <a:r>
              <a:rPr lang="en-US" dirty="0"/>
              <a:t>Reseller numbers are generated by Thermacell, and are unique to every franchise/professional office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Reseller numbers are reference numbers to use on Purchase orders, sales orders, rebates, and for device management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 order to see devices on your dashboard and access customer support, your customer’s device </a:t>
            </a:r>
            <a:r>
              <a:rPr lang="en-US" i="1" dirty="0"/>
              <a:t>must be linked </a:t>
            </a:r>
            <a:r>
              <a:rPr lang="en-US" dirty="0"/>
              <a:t>with your reseller number.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2" name="TextBox 11">
            <a:extLst>
              <a:ext uri="{FF2B5EF4-FFF2-40B4-BE49-F238E27FC236}">
                <a16:creationId xmlns:a16="http://schemas.microsoft.com/office/drawing/2014/main" id="{BF00A908-20FE-4CDA-8AF0-E4C74FF17604}"/>
              </a:ext>
            </a:extLst>
          </p:cNvPr>
          <p:cNvSpPr txBox="1"/>
          <p:nvPr/>
        </p:nvSpPr>
        <p:spPr>
          <a:xfrm>
            <a:off x="1124478" y="1263170"/>
            <a:ext cx="5084020" cy="584775"/>
          </a:xfrm>
          <a:prstGeom prst="rect">
            <a:avLst/>
          </a:prstGeom>
          <a:noFill/>
        </p:spPr>
        <p:txBody>
          <a:bodyPr wrap="none" rtlCol="0">
            <a:spAutoFit/>
          </a:bodyPr>
          <a:lstStyle/>
          <a:p>
            <a:r>
              <a:rPr lang="en-US" sz="3200" b="1" dirty="0">
                <a:solidFill>
                  <a:srgbClr val="00B0F0"/>
                </a:solidFill>
              </a:rPr>
              <a:t>E.g. Reseller Number 240999</a:t>
            </a:r>
          </a:p>
        </p:txBody>
      </p:sp>
      <p:pic>
        <p:nvPicPr>
          <p:cNvPr id="24" name="Picture 2" descr="Stop Sign - Basic Floor Sign">
            <a:extLst>
              <a:ext uri="{FF2B5EF4-FFF2-40B4-BE49-F238E27FC236}">
                <a16:creationId xmlns:a16="http://schemas.microsoft.com/office/drawing/2014/main" id="{A0D12D11-1045-4D92-8065-B7832B00F97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316204" y="112348"/>
            <a:ext cx="1305821" cy="1305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8985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Connect</a:t>
            </a:r>
          </a:p>
        </p:txBody>
      </p:sp>
      <p:sp>
        <p:nvSpPr>
          <p:cNvPr id="10" name="TextBox 9">
            <a:extLst>
              <a:ext uri="{FF2B5EF4-FFF2-40B4-BE49-F238E27FC236}">
                <a16:creationId xmlns:a16="http://schemas.microsoft.com/office/drawing/2014/main" id="{95F1FFE3-04B4-4B3F-AB73-748E6F5AB581}"/>
              </a:ext>
            </a:extLst>
          </p:cNvPr>
          <p:cNvSpPr txBox="1"/>
          <p:nvPr/>
        </p:nvSpPr>
        <p:spPr>
          <a:xfrm>
            <a:off x="521057" y="290202"/>
            <a:ext cx="3582199" cy="584775"/>
          </a:xfrm>
          <a:prstGeom prst="rect">
            <a:avLst/>
          </a:prstGeom>
          <a:noFill/>
        </p:spPr>
        <p:txBody>
          <a:bodyPr wrap="none" rtlCol="0">
            <a:spAutoFit/>
          </a:bodyPr>
          <a:lstStyle/>
          <a:p>
            <a:r>
              <a:rPr lang="en-US" sz="3200" dirty="0">
                <a:latin typeface="DIN 2014" panose="020F0502020204030204" pitchFamily="34" charset="0"/>
                <a:ea typeface="DIN 2014" panose="020F0502020204030204" pitchFamily="34" charset="0"/>
              </a:rPr>
              <a:t>Connect to LIV+ App</a:t>
            </a:r>
          </a:p>
        </p:txBody>
      </p:sp>
      <p:pic>
        <p:nvPicPr>
          <p:cNvPr id="11" name="Picture 10" descr="Application&#10;&#10;Description automatically generated with low confidence">
            <a:extLst>
              <a:ext uri="{FF2B5EF4-FFF2-40B4-BE49-F238E27FC236}">
                <a16:creationId xmlns:a16="http://schemas.microsoft.com/office/drawing/2014/main" id="{267BD37C-E549-4A0A-9282-C3DD8C23AE9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26545" y="2523743"/>
            <a:ext cx="1832741" cy="3968496"/>
          </a:xfrm>
          <a:prstGeom prst="rect">
            <a:avLst/>
          </a:prstGeom>
        </p:spPr>
      </p:pic>
      <p:pic>
        <p:nvPicPr>
          <p:cNvPr id="13" name="Picture 12" descr="Graphical user interface, text, application, chat or text message&#10;&#10;Description automatically generated">
            <a:extLst>
              <a:ext uri="{FF2B5EF4-FFF2-40B4-BE49-F238E27FC236}">
                <a16:creationId xmlns:a16="http://schemas.microsoft.com/office/drawing/2014/main" id="{AA91632C-CCF4-4528-A2CE-C9988337EFB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9592" y="2523744"/>
            <a:ext cx="1832741" cy="3968495"/>
          </a:xfrm>
          <a:prstGeom prst="rect">
            <a:avLst/>
          </a:prstGeom>
        </p:spPr>
      </p:pic>
      <p:pic>
        <p:nvPicPr>
          <p:cNvPr id="15" name="Picture 14" descr="Graphical user interface, text, application, chat or text message&#10;&#10;Description automatically generated">
            <a:extLst>
              <a:ext uri="{FF2B5EF4-FFF2-40B4-BE49-F238E27FC236}">
                <a16:creationId xmlns:a16="http://schemas.microsoft.com/office/drawing/2014/main" id="{E60AE541-4E02-4633-BB21-F9DB29D532D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73610" y="223420"/>
            <a:ext cx="2895083" cy="6268819"/>
          </a:xfrm>
          <a:prstGeom prst="rect">
            <a:avLst/>
          </a:prstGeom>
        </p:spPr>
      </p:pic>
      <p:sp>
        <p:nvSpPr>
          <p:cNvPr id="17" name="TextBox 16">
            <a:extLst>
              <a:ext uri="{FF2B5EF4-FFF2-40B4-BE49-F238E27FC236}">
                <a16:creationId xmlns:a16="http://schemas.microsoft.com/office/drawing/2014/main" id="{5B0CC741-00B0-424D-A847-73A10B12FC04}"/>
              </a:ext>
            </a:extLst>
          </p:cNvPr>
          <p:cNvSpPr txBox="1"/>
          <p:nvPr/>
        </p:nvSpPr>
        <p:spPr>
          <a:xfrm>
            <a:off x="445324" y="1241100"/>
            <a:ext cx="1681276" cy="1200329"/>
          </a:xfrm>
          <a:prstGeom prst="rect">
            <a:avLst/>
          </a:prstGeom>
          <a:noFill/>
        </p:spPr>
        <p:txBody>
          <a:bodyPr wrap="square" rtlCol="0">
            <a:spAutoFit/>
          </a:bodyPr>
          <a:lstStyle/>
          <a:p>
            <a:r>
              <a:rPr lang="en-US" dirty="0"/>
              <a:t>Follow the onboarding instructions in the app</a:t>
            </a:r>
          </a:p>
        </p:txBody>
      </p:sp>
      <p:sp>
        <p:nvSpPr>
          <p:cNvPr id="22" name="TextBox 21">
            <a:extLst>
              <a:ext uri="{FF2B5EF4-FFF2-40B4-BE49-F238E27FC236}">
                <a16:creationId xmlns:a16="http://schemas.microsoft.com/office/drawing/2014/main" id="{5AA32636-C512-4BE1-8493-4E7BEB75F460}"/>
              </a:ext>
            </a:extLst>
          </p:cNvPr>
          <p:cNvSpPr txBox="1"/>
          <p:nvPr/>
        </p:nvSpPr>
        <p:spPr>
          <a:xfrm>
            <a:off x="2871035" y="1281825"/>
            <a:ext cx="2040508" cy="1169551"/>
          </a:xfrm>
          <a:prstGeom prst="rect">
            <a:avLst/>
          </a:prstGeom>
          <a:noFill/>
        </p:spPr>
        <p:txBody>
          <a:bodyPr wrap="square" rtlCol="0">
            <a:spAutoFit/>
          </a:bodyPr>
          <a:lstStyle/>
          <a:p>
            <a:r>
              <a:rPr lang="en-US" sz="1400" dirty="0"/>
              <a:t>Select the location of the device and then </a:t>
            </a:r>
            <a:r>
              <a:rPr lang="en-US" sz="1400" b="1" dirty="0">
                <a:solidFill>
                  <a:srgbClr val="C00000"/>
                </a:solidFill>
              </a:rPr>
              <a:t>click the link at the bottom for Thermacell Authorized Partners</a:t>
            </a:r>
          </a:p>
        </p:txBody>
      </p:sp>
      <p:sp>
        <p:nvSpPr>
          <p:cNvPr id="19" name="Oval 18">
            <a:extLst>
              <a:ext uri="{FF2B5EF4-FFF2-40B4-BE49-F238E27FC236}">
                <a16:creationId xmlns:a16="http://schemas.microsoft.com/office/drawing/2014/main" id="{29DFC015-7D93-4BE4-AA05-E85CE688DC41}"/>
              </a:ext>
            </a:extLst>
          </p:cNvPr>
          <p:cNvSpPr/>
          <p:nvPr/>
        </p:nvSpPr>
        <p:spPr>
          <a:xfrm>
            <a:off x="2926545" y="5744498"/>
            <a:ext cx="1832741" cy="43684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08F3AB5-ECC4-4A73-B826-6585EE798875}"/>
              </a:ext>
            </a:extLst>
          </p:cNvPr>
          <p:cNvSpPr txBox="1"/>
          <p:nvPr/>
        </p:nvSpPr>
        <p:spPr>
          <a:xfrm>
            <a:off x="8548322" y="2656192"/>
            <a:ext cx="2262227" cy="2062103"/>
          </a:xfrm>
          <a:prstGeom prst="rect">
            <a:avLst/>
          </a:prstGeom>
          <a:noFill/>
        </p:spPr>
        <p:txBody>
          <a:bodyPr wrap="square" rtlCol="0">
            <a:spAutoFit/>
          </a:bodyPr>
          <a:lstStyle/>
          <a:p>
            <a:r>
              <a:rPr lang="en-US" sz="1600" dirty="0"/>
              <a:t>Enter your dealer/franchise code (provided by Thermacell) for the product to be logged with your franchise for data reporting, warranty registration, rebates, etc. </a:t>
            </a:r>
          </a:p>
        </p:txBody>
      </p:sp>
      <p:sp>
        <p:nvSpPr>
          <p:cNvPr id="2" name="Rectangle 1">
            <a:extLst>
              <a:ext uri="{FF2B5EF4-FFF2-40B4-BE49-F238E27FC236}">
                <a16:creationId xmlns:a16="http://schemas.microsoft.com/office/drawing/2014/main" id="{2E481EED-9ED4-441C-B22E-04FC16201E2F}"/>
              </a:ext>
            </a:extLst>
          </p:cNvPr>
          <p:cNvSpPr/>
          <p:nvPr/>
        </p:nvSpPr>
        <p:spPr>
          <a:xfrm>
            <a:off x="369592" y="1241100"/>
            <a:ext cx="4459583" cy="5326698"/>
          </a:xfrm>
          <a:prstGeom prst="rect">
            <a:avLst/>
          </a:prstGeom>
          <a:solidFill>
            <a:srgbClr val="C8BCB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23713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FFF0E5A-C0CE-4457-B4DB-34FD11231C4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294"/>
          <a:stretch/>
        </p:blipFill>
        <p:spPr>
          <a:xfrm>
            <a:off x="2089811" y="1086240"/>
            <a:ext cx="2595040" cy="5434035"/>
          </a:xfrm>
          <a:prstGeom prst="rect">
            <a:avLst/>
          </a:prstGeom>
        </p:spPr>
      </p:pic>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Connect</a:t>
            </a:r>
          </a:p>
        </p:txBody>
      </p:sp>
      <p:sp>
        <p:nvSpPr>
          <p:cNvPr id="10" name="TextBox 9">
            <a:extLst>
              <a:ext uri="{FF2B5EF4-FFF2-40B4-BE49-F238E27FC236}">
                <a16:creationId xmlns:a16="http://schemas.microsoft.com/office/drawing/2014/main" id="{95F1FFE3-04B4-4B3F-AB73-748E6F5AB581}"/>
              </a:ext>
            </a:extLst>
          </p:cNvPr>
          <p:cNvSpPr txBox="1"/>
          <p:nvPr/>
        </p:nvSpPr>
        <p:spPr>
          <a:xfrm>
            <a:off x="521057" y="290202"/>
            <a:ext cx="3582199" cy="584775"/>
          </a:xfrm>
          <a:prstGeom prst="rect">
            <a:avLst/>
          </a:prstGeom>
          <a:noFill/>
        </p:spPr>
        <p:txBody>
          <a:bodyPr wrap="none" rtlCol="0">
            <a:spAutoFit/>
          </a:bodyPr>
          <a:lstStyle/>
          <a:p>
            <a:r>
              <a:rPr lang="en-US" sz="3200" dirty="0">
                <a:latin typeface="DIN 2014" panose="020F0502020204030204" pitchFamily="34" charset="0"/>
                <a:ea typeface="DIN 2014" panose="020F0502020204030204" pitchFamily="34" charset="0"/>
              </a:rPr>
              <a:t>Connect to LIV+ App</a:t>
            </a:r>
          </a:p>
        </p:txBody>
      </p:sp>
      <p:pic>
        <p:nvPicPr>
          <p:cNvPr id="18" name="Picture 17" descr="A screenshot of a phone&#10;&#10;Description automatically generated with medium confidence">
            <a:extLst>
              <a:ext uri="{FF2B5EF4-FFF2-40B4-BE49-F238E27FC236}">
                <a16:creationId xmlns:a16="http://schemas.microsoft.com/office/drawing/2014/main" id="{7C9C8390-E7E3-4529-9241-4486FDBD5DC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61486" y="511403"/>
            <a:ext cx="2713126" cy="5874822"/>
          </a:xfrm>
          <a:prstGeom prst="rect">
            <a:avLst/>
          </a:prstGeom>
        </p:spPr>
      </p:pic>
      <p:sp>
        <p:nvSpPr>
          <p:cNvPr id="20" name="TextBox 19">
            <a:extLst>
              <a:ext uri="{FF2B5EF4-FFF2-40B4-BE49-F238E27FC236}">
                <a16:creationId xmlns:a16="http://schemas.microsoft.com/office/drawing/2014/main" id="{F250D948-7F19-4222-89DF-78BB84609740}"/>
              </a:ext>
            </a:extLst>
          </p:cNvPr>
          <p:cNvSpPr txBox="1"/>
          <p:nvPr/>
        </p:nvSpPr>
        <p:spPr>
          <a:xfrm>
            <a:off x="5072185" y="4548554"/>
            <a:ext cx="2331859" cy="1384995"/>
          </a:xfrm>
          <a:prstGeom prst="rect">
            <a:avLst/>
          </a:prstGeom>
          <a:noFill/>
        </p:spPr>
        <p:txBody>
          <a:bodyPr wrap="square" rtlCol="0">
            <a:spAutoFit/>
          </a:bodyPr>
          <a:lstStyle/>
          <a:p>
            <a:r>
              <a:rPr lang="en-US" sz="1200" dirty="0"/>
              <a:t>Press </a:t>
            </a:r>
            <a:r>
              <a:rPr lang="en-US" sz="1200" b="1" dirty="0"/>
              <a:t>“reset ” </a:t>
            </a:r>
            <a:r>
              <a:rPr lang="en-US" sz="1200" dirty="0"/>
              <a:t>refill life and select the refill you are installing so the device tracks the correct refill duration. This step should be completed upon installation and each time a technician replaces cartridges.</a:t>
            </a:r>
          </a:p>
        </p:txBody>
      </p:sp>
      <p:sp>
        <p:nvSpPr>
          <p:cNvPr id="14" name="TextBox 13">
            <a:extLst>
              <a:ext uri="{FF2B5EF4-FFF2-40B4-BE49-F238E27FC236}">
                <a16:creationId xmlns:a16="http://schemas.microsoft.com/office/drawing/2014/main" id="{61B4D63F-4FDF-434A-868D-358CDFFF7EB0}"/>
              </a:ext>
            </a:extLst>
          </p:cNvPr>
          <p:cNvSpPr txBox="1"/>
          <p:nvPr/>
        </p:nvSpPr>
        <p:spPr>
          <a:xfrm>
            <a:off x="239004" y="1719174"/>
            <a:ext cx="2331859" cy="1015663"/>
          </a:xfrm>
          <a:prstGeom prst="rect">
            <a:avLst/>
          </a:prstGeom>
          <a:noFill/>
        </p:spPr>
        <p:txBody>
          <a:bodyPr wrap="square" rtlCol="0">
            <a:spAutoFit/>
          </a:bodyPr>
          <a:lstStyle/>
          <a:p>
            <a:r>
              <a:rPr lang="en-US" sz="1200" dirty="0"/>
              <a:t>The device details page is the “home base” for the customer’s device. From here you can control on/off, LED lighting of repellers, and estimated remaining refill. </a:t>
            </a:r>
          </a:p>
        </p:txBody>
      </p:sp>
      <p:sp>
        <p:nvSpPr>
          <p:cNvPr id="2" name="Rectangle: Rounded Corners 1">
            <a:extLst>
              <a:ext uri="{FF2B5EF4-FFF2-40B4-BE49-F238E27FC236}">
                <a16:creationId xmlns:a16="http://schemas.microsoft.com/office/drawing/2014/main" id="{0228E762-13A7-DE9E-ECBE-35501E8D77AD}"/>
              </a:ext>
            </a:extLst>
          </p:cNvPr>
          <p:cNvSpPr/>
          <p:nvPr/>
        </p:nvSpPr>
        <p:spPr>
          <a:xfrm>
            <a:off x="3813908" y="4201808"/>
            <a:ext cx="790520" cy="3467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72AFEF1B-355C-877B-11CC-85FDDCC9134E}"/>
              </a:ext>
            </a:extLst>
          </p:cNvPr>
          <p:cNvCxnSpPr/>
          <p:nvPr/>
        </p:nvCxnSpPr>
        <p:spPr>
          <a:xfrm>
            <a:off x="5173785" y="4398627"/>
            <a:ext cx="184443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648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95F1FFE3-04B4-4B3F-AB73-748E6F5AB581}"/>
              </a:ext>
            </a:extLst>
          </p:cNvPr>
          <p:cNvSpPr txBox="1"/>
          <p:nvPr/>
        </p:nvSpPr>
        <p:spPr>
          <a:xfrm>
            <a:off x="614926" y="194159"/>
            <a:ext cx="6963316" cy="584775"/>
          </a:xfrm>
          <a:prstGeom prst="rect">
            <a:avLst/>
          </a:prstGeom>
          <a:noFill/>
        </p:spPr>
        <p:txBody>
          <a:bodyPr wrap="none" rtlCol="0">
            <a:spAutoFit/>
          </a:bodyPr>
          <a:lstStyle/>
          <a:p>
            <a:r>
              <a:rPr lang="en-US" sz="3200" b="1" dirty="0">
                <a:latin typeface="DIN 2014" panose="020F0502020204030204" pitchFamily="34" charset="0"/>
                <a:ea typeface="DIN 2014" panose="020F0502020204030204" pitchFamily="34" charset="0"/>
              </a:rPr>
              <a:t>LIV System:   Use with and without WIFI</a:t>
            </a:r>
          </a:p>
        </p:txBody>
      </p:sp>
      <p:sp>
        <p:nvSpPr>
          <p:cNvPr id="6" name="TextBox 5">
            <a:extLst>
              <a:ext uri="{FF2B5EF4-FFF2-40B4-BE49-F238E27FC236}">
                <a16:creationId xmlns:a16="http://schemas.microsoft.com/office/drawing/2014/main" id="{589277B4-0A3F-9F8B-C218-8C0D711EEB6F}"/>
              </a:ext>
            </a:extLst>
          </p:cNvPr>
          <p:cNvSpPr txBox="1"/>
          <p:nvPr/>
        </p:nvSpPr>
        <p:spPr>
          <a:xfrm>
            <a:off x="614926" y="803251"/>
            <a:ext cx="9565667" cy="369332"/>
          </a:xfrm>
          <a:prstGeom prst="rect">
            <a:avLst/>
          </a:prstGeom>
          <a:noFill/>
        </p:spPr>
        <p:txBody>
          <a:bodyPr wrap="square" rtlCol="0">
            <a:spAutoFit/>
          </a:bodyPr>
          <a:lstStyle/>
          <a:p>
            <a:r>
              <a:rPr lang="en-US" dirty="0"/>
              <a:t>Many LIV system features can be used even if the system isn’t on Wi-Fi</a:t>
            </a:r>
          </a:p>
        </p:txBody>
      </p:sp>
      <p:sp>
        <p:nvSpPr>
          <p:cNvPr id="4" name="Rectangle 3">
            <a:extLst>
              <a:ext uri="{FF2B5EF4-FFF2-40B4-BE49-F238E27FC236}">
                <a16:creationId xmlns:a16="http://schemas.microsoft.com/office/drawing/2014/main" id="{82BDB3C3-8ADA-B861-E725-6EC0D2D41920}"/>
              </a:ext>
            </a:extLst>
          </p:cNvPr>
          <p:cNvSpPr/>
          <p:nvPr/>
        </p:nvSpPr>
        <p:spPr>
          <a:xfrm>
            <a:off x="88777" y="6169981"/>
            <a:ext cx="11958221"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4D2A19A9-2DF5-82B9-2CF8-7CCB3F396433}"/>
              </a:ext>
            </a:extLst>
          </p:cNvPr>
          <p:cNvGraphicFramePr>
            <a:graphicFrameLocks noGrp="1"/>
          </p:cNvGraphicFramePr>
          <p:nvPr>
            <p:extLst>
              <p:ext uri="{D42A27DB-BD31-4B8C-83A1-F6EECF244321}">
                <p14:modId xmlns:p14="http://schemas.microsoft.com/office/powerpoint/2010/main" val="2182302862"/>
              </p:ext>
            </p:extLst>
          </p:nvPr>
        </p:nvGraphicFramePr>
        <p:xfrm>
          <a:off x="2112331" y="4821442"/>
          <a:ext cx="5937250" cy="1714500"/>
        </p:xfrm>
        <a:graphic>
          <a:graphicData uri="http://schemas.openxmlformats.org/drawingml/2006/table">
            <a:tbl>
              <a:tblPr firstRow="1" firstCol="1" bandRow="1"/>
              <a:tblGrid>
                <a:gridCol w="2968625">
                  <a:extLst>
                    <a:ext uri="{9D8B030D-6E8A-4147-A177-3AD203B41FA5}">
                      <a16:colId xmlns:a16="http://schemas.microsoft.com/office/drawing/2014/main" val="3887543703"/>
                    </a:ext>
                  </a:extLst>
                </a:gridCol>
                <a:gridCol w="2968625">
                  <a:extLst>
                    <a:ext uri="{9D8B030D-6E8A-4147-A177-3AD203B41FA5}">
                      <a16:colId xmlns:a16="http://schemas.microsoft.com/office/drawing/2014/main" val="287066126"/>
                    </a:ext>
                  </a:extLst>
                </a:gridCol>
              </a:tblGrid>
              <a:tr h="0">
                <a:tc>
                  <a:txBody>
                    <a:bodyPr/>
                    <a:lstStyle/>
                    <a:p>
                      <a:pPr marL="0" marR="0" algn="ctr">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Connected Features with WIFI* - Customer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System Features without Wi-Fi - Customer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50414824"/>
                  </a:ext>
                </a:extLst>
              </a:tr>
              <a:tr h="0">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Timers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u="none" dirty="0">
                          <a:effectLst/>
                          <a:latin typeface="Calibri" panose="020F0502020204030204" pitchFamily="34" charset="0"/>
                          <a:ea typeface="Calibri" panose="020F0502020204030204" pitchFamily="34" charset="0"/>
                          <a:cs typeface="Times New Roman" panose="02020603050405020304" pitchFamily="18" charset="0"/>
                        </a:rPr>
                        <a:t>Mosquito Repellency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2150030"/>
                  </a:ext>
                </a:extLst>
              </a:tr>
              <a:tr h="0">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Set Schedules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u="none" dirty="0">
                          <a:effectLst/>
                          <a:latin typeface="Calibri" panose="020F0502020204030204" pitchFamily="34" charset="0"/>
                          <a:ea typeface="Calibri" panose="020F0502020204030204" pitchFamily="34" charset="0"/>
                          <a:cs typeface="Times New Roman" panose="02020603050405020304" pitchFamily="18" charset="0"/>
                        </a:rPr>
                        <a:t>Reset Refill Life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0230139"/>
                  </a:ext>
                </a:extLst>
              </a:tr>
              <a:tr h="0">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LED Lighting Selection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u="none">
                          <a:effectLst/>
                          <a:latin typeface="Calibri" panose="020F0502020204030204" pitchFamily="34" charset="0"/>
                          <a:ea typeface="Calibri" panose="020F0502020204030204" pitchFamily="34" charset="0"/>
                          <a:cs typeface="Times New Roman" panose="02020603050405020304" pitchFamily="18" charset="0"/>
                        </a:rPr>
                        <a:t>Factory Reset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4919522"/>
                  </a:ext>
                </a:extLst>
              </a:tr>
              <a:tr h="0">
                <a:tc>
                  <a:txBody>
                    <a:bodyPr/>
                    <a:lstStyle/>
                    <a:p>
                      <a:pPr marL="0" marR="0" algn="ctr">
                        <a:lnSpc>
                          <a:spcPct val="107000"/>
                        </a:lnSpc>
                        <a:spcBef>
                          <a:spcPts val="0"/>
                        </a:spcBef>
                        <a:spcAft>
                          <a:spcPts val="0"/>
                        </a:spcAft>
                      </a:pPr>
                      <a:r>
                        <a:rPr lang="en-US" sz="1100" b="0" dirty="0">
                          <a:effectLst/>
                          <a:latin typeface="Calibri" panose="020F0502020204030204" pitchFamily="34" charset="0"/>
                          <a:ea typeface="Calibri" panose="020F0502020204030204" pitchFamily="34" charset="0"/>
                          <a:cs typeface="Times New Roman" panose="02020603050405020304" pitchFamily="18" charset="0"/>
                        </a:rPr>
                        <a:t>Push Notifications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u="none">
                          <a:effectLst/>
                          <a:latin typeface="Calibri" panose="020F0502020204030204" pitchFamily="34" charset="0"/>
                          <a:ea typeface="Calibri" panose="020F0502020204030204" pitchFamily="34" charset="0"/>
                          <a:cs typeface="Times New Roman" panose="02020603050405020304" pitchFamily="18" charset="0"/>
                        </a:rPr>
                        <a:t>Fault Reporting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5306438"/>
                  </a:ext>
                </a:extLst>
              </a:tr>
              <a:tr h="90297">
                <a:tc>
                  <a:txBody>
                    <a:bodyPr/>
                    <a:lstStyle/>
                    <a:p>
                      <a:pPr marL="0" marR="0" algn="ctr">
                        <a:lnSpc>
                          <a:spcPct val="107000"/>
                        </a:lnSpc>
                        <a:spcBef>
                          <a:spcPts val="0"/>
                        </a:spcBef>
                        <a:spcAft>
                          <a:spcPts val="0"/>
                        </a:spcAft>
                      </a:pPr>
                      <a:r>
                        <a:rPr lang="en-US" sz="1100" b="0" u="none" dirty="0">
                          <a:effectLst/>
                          <a:latin typeface="Calibri" panose="020F0502020204030204" pitchFamily="34" charset="0"/>
                          <a:ea typeface="Calibri" panose="020F0502020204030204" pitchFamily="34" charset="0"/>
                          <a:cs typeface="Times New Roman" panose="02020603050405020304" pitchFamily="18" charset="0"/>
                        </a:rPr>
                        <a:t>% Refill Reporting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u="none" dirty="0">
                          <a:effectLst/>
                          <a:latin typeface="Calibri" panose="020F0502020204030204" pitchFamily="34" charset="0"/>
                          <a:ea typeface="Calibri" panose="020F0502020204030204" pitchFamily="34" charset="0"/>
                          <a:cs typeface="Times New Roman" panose="02020603050405020304" pitchFamily="18" charset="0"/>
                        </a:rPr>
                        <a:t>Refill notify via Repeller lights @ 25%, 10%, 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3488372"/>
                  </a:ext>
                </a:extLst>
              </a:tr>
              <a:tr h="0">
                <a:tc>
                  <a:txBody>
                    <a:bodyPr/>
                    <a:lstStyle/>
                    <a:p>
                      <a:pPr marL="0" marR="0" algn="ctr">
                        <a:lnSpc>
                          <a:spcPct val="107000"/>
                        </a:lnSpc>
                        <a:spcBef>
                          <a:spcPts val="0"/>
                        </a:spcBef>
                        <a:spcAft>
                          <a:spcPts val="0"/>
                        </a:spcAft>
                      </a:pPr>
                      <a:r>
                        <a:rPr lang="en-US" sz="110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u="none" dirty="0">
                          <a:effectLst/>
                          <a:latin typeface="Calibri" panose="020F0502020204030204" pitchFamily="34" charset="0"/>
                          <a:ea typeface="Calibri" panose="020F0502020204030204" pitchFamily="34" charset="0"/>
                          <a:cs typeface="Times New Roman" panose="02020603050405020304" pitchFamily="18" charset="0"/>
                        </a:rPr>
                        <a:t>Auto Shutoff after 6 </a:t>
                      </a:r>
                      <a:r>
                        <a:rPr lang="en-US" sz="1100" u="none" dirty="0" err="1">
                          <a:effectLst/>
                          <a:latin typeface="Calibri" panose="020F0502020204030204" pitchFamily="34" charset="0"/>
                          <a:ea typeface="Calibri" panose="020F0502020204030204" pitchFamily="34" charset="0"/>
                          <a:cs typeface="Times New Roman" panose="02020603050405020304" pitchFamily="18" charset="0"/>
                        </a:rPr>
                        <a:t>Hrs</a:t>
                      </a:r>
                      <a:r>
                        <a:rPr lang="en-US" sz="1100" u="none" dirty="0">
                          <a:effectLst/>
                          <a:latin typeface="Calibri" panose="020F0502020204030204" pitchFamily="34" charset="0"/>
                          <a:ea typeface="Calibri" panose="020F0502020204030204" pitchFamily="34" charset="0"/>
                          <a:cs typeface="Times New Roman" panose="02020603050405020304" pitchFamily="18" charset="0"/>
                        </a:rPr>
                        <a:t> of Runtime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3307339"/>
                  </a:ext>
                </a:extLst>
              </a:tr>
              <a:tr h="0">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Connected Features with WIFI* - Professional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100" u="non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0854684"/>
                  </a:ext>
                </a:extLst>
              </a:tr>
              <a:tr h="0">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Usage Tracking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100" u="non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72771996"/>
                  </a:ext>
                </a:extLst>
              </a:tr>
              <a:tr h="0">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Refill Reporting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100" u="non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2050152"/>
                  </a:ext>
                </a:extLst>
              </a:tr>
            </a:tbl>
          </a:graphicData>
        </a:graphic>
      </p:graphicFrame>
      <p:sp>
        <p:nvSpPr>
          <p:cNvPr id="3" name="Rectangle 1">
            <a:extLst>
              <a:ext uri="{FF2B5EF4-FFF2-40B4-BE49-F238E27FC236}">
                <a16:creationId xmlns:a16="http://schemas.microsoft.com/office/drawing/2014/main" id="{C51B14F0-496C-51E3-A0CF-813CD312C0F5}"/>
              </a:ext>
            </a:extLst>
          </p:cNvPr>
          <p:cNvSpPr>
            <a:spLocks noChangeArrowheads="1"/>
          </p:cNvSpPr>
          <p:nvPr/>
        </p:nvSpPr>
        <p:spPr bwMode="auto">
          <a:xfrm>
            <a:off x="2010601" y="4500209"/>
            <a:ext cx="629031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LIV Features with and without WIFI</a:t>
            </a:r>
          </a:p>
        </p:txBody>
      </p:sp>
      <p:grpSp>
        <p:nvGrpSpPr>
          <p:cNvPr id="53" name="Group 52">
            <a:extLst>
              <a:ext uri="{FF2B5EF4-FFF2-40B4-BE49-F238E27FC236}">
                <a16:creationId xmlns:a16="http://schemas.microsoft.com/office/drawing/2014/main" id="{55AB9405-C2EA-2D39-B66F-6DF7E14F7A00}"/>
              </a:ext>
            </a:extLst>
          </p:cNvPr>
          <p:cNvGrpSpPr/>
          <p:nvPr/>
        </p:nvGrpSpPr>
        <p:grpSpPr>
          <a:xfrm>
            <a:off x="2112331" y="1324416"/>
            <a:ext cx="7360916" cy="2917395"/>
            <a:chOff x="2164824" y="1466193"/>
            <a:chExt cx="8071129" cy="3198878"/>
          </a:xfrm>
        </p:grpSpPr>
        <p:pic>
          <p:nvPicPr>
            <p:cNvPr id="33" name="Graphic 32" descr="Cloud with solid fill">
              <a:extLst>
                <a:ext uri="{FF2B5EF4-FFF2-40B4-BE49-F238E27FC236}">
                  <a16:creationId xmlns:a16="http://schemas.microsoft.com/office/drawing/2014/main" id="{4B74808C-0835-BAD0-35F4-03F85D0B0F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25980" y="1466193"/>
              <a:ext cx="1240417" cy="1240417"/>
            </a:xfrm>
            <a:prstGeom prst="rect">
              <a:avLst/>
            </a:prstGeom>
          </p:spPr>
        </p:pic>
        <p:pic>
          <p:nvPicPr>
            <p:cNvPr id="34" name="Graphic 33" descr="Smart Phone with solid fill">
              <a:extLst>
                <a:ext uri="{FF2B5EF4-FFF2-40B4-BE49-F238E27FC236}">
                  <a16:creationId xmlns:a16="http://schemas.microsoft.com/office/drawing/2014/main" id="{E4C6B0F8-7304-705B-0A89-2B973C5A6A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58850" y="2713180"/>
              <a:ext cx="613239" cy="613239"/>
            </a:xfrm>
            <a:prstGeom prst="rect">
              <a:avLst/>
            </a:prstGeom>
          </p:spPr>
        </p:pic>
        <p:grpSp>
          <p:nvGrpSpPr>
            <p:cNvPr id="35" name="Group 34">
              <a:extLst>
                <a:ext uri="{FF2B5EF4-FFF2-40B4-BE49-F238E27FC236}">
                  <a16:creationId xmlns:a16="http://schemas.microsoft.com/office/drawing/2014/main" id="{2EC91D81-0020-1F02-75CE-BE7360E7EED0}"/>
                </a:ext>
              </a:extLst>
            </p:cNvPr>
            <p:cNvGrpSpPr/>
            <p:nvPr/>
          </p:nvGrpSpPr>
          <p:grpSpPr>
            <a:xfrm>
              <a:off x="6171609" y="2837630"/>
              <a:ext cx="1577487" cy="1628968"/>
              <a:chOff x="6170644" y="2477278"/>
              <a:chExt cx="2001416" cy="2066731"/>
            </a:xfrm>
          </p:grpSpPr>
          <p:pic>
            <p:nvPicPr>
              <p:cNvPr id="36" name="Graphic 35" descr="House with solid fill">
                <a:extLst>
                  <a:ext uri="{FF2B5EF4-FFF2-40B4-BE49-F238E27FC236}">
                    <a16:creationId xmlns:a16="http://schemas.microsoft.com/office/drawing/2014/main" id="{6A6B4393-95F9-3D42-2071-7A49EB255E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70644" y="2477278"/>
                <a:ext cx="2001416" cy="2066731"/>
              </a:xfrm>
              <a:prstGeom prst="rect">
                <a:avLst/>
              </a:prstGeom>
            </p:spPr>
          </p:pic>
          <p:pic>
            <p:nvPicPr>
              <p:cNvPr id="37" name="Graphic 36" descr="Wi-Fi with solid fill">
                <a:extLst>
                  <a:ext uri="{FF2B5EF4-FFF2-40B4-BE49-F238E27FC236}">
                    <a16:creationId xmlns:a16="http://schemas.microsoft.com/office/drawing/2014/main" id="{F77B89EB-ACB0-A6B4-A379-34DEFF75B74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707101">
                <a:off x="6714152" y="3053443"/>
                <a:ext cx="914400" cy="914400"/>
              </a:xfrm>
              <a:prstGeom prst="rect">
                <a:avLst/>
              </a:prstGeom>
            </p:spPr>
          </p:pic>
        </p:grpSp>
        <p:grpSp>
          <p:nvGrpSpPr>
            <p:cNvPr id="38" name="Group 37">
              <a:extLst>
                <a:ext uri="{FF2B5EF4-FFF2-40B4-BE49-F238E27FC236}">
                  <a16:creationId xmlns:a16="http://schemas.microsoft.com/office/drawing/2014/main" id="{152E194C-8B15-4E69-70C1-5A43F135125C}"/>
                </a:ext>
              </a:extLst>
            </p:cNvPr>
            <p:cNvGrpSpPr/>
            <p:nvPr/>
          </p:nvGrpSpPr>
          <p:grpSpPr>
            <a:xfrm>
              <a:off x="7675798" y="4036079"/>
              <a:ext cx="158690" cy="158690"/>
              <a:chOff x="6694415" y="906011"/>
              <a:chExt cx="562062" cy="562062"/>
            </a:xfrm>
          </p:grpSpPr>
          <p:sp>
            <p:nvSpPr>
              <p:cNvPr id="39" name="Oval 38">
                <a:extLst>
                  <a:ext uri="{FF2B5EF4-FFF2-40B4-BE49-F238E27FC236}">
                    <a16:creationId xmlns:a16="http://schemas.microsoft.com/office/drawing/2014/main" id="{F62D100D-A354-33BD-A9FE-08051FBB61C8}"/>
                  </a:ext>
                </a:extLst>
              </p:cNvPr>
              <p:cNvSpPr/>
              <p:nvPr/>
            </p:nvSpPr>
            <p:spPr>
              <a:xfrm>
                <a:off x="6694415" y="906011"/>
                <a:ext cx="562062" cy="562062"/>
              </a:xfrm>
              <a:prstGeom prst="ellipse">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BE229C3-7C3D-62E8-1C09-6A54FFE41F85}"/>
                  </a:ext>
                </a:extLst>
              </p:cNvPr>
              <p:cNvSpPr/>
              <p:nvPr/>
            </p:nvSpPr>
            <p:spPr>
              <a:xfrm>
                <a:off x="6913455" y="1130687"/>
                <a:ext cx="123981" cy="112710"/>
              </a:xfrm>
              <a:prstGeom prst="ellipse">
                <a:avLst/>
              </a:prstGeom>
              <a:solidFill>
                <a:schemeClr val="tx1">
                  <a:lumMod val="75000"/>
                  <a:lumOff val="2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Cylinder 40">
              <a:extLst>
                <a:ext uri="{FF2B5EF4-FFF2-40B4-BE49-F238E27FC236}">
                  <a16:creationId xmlns:a16="http://schemas.microsoft.com/office/drawing/2014/main" id="{12610F16-2AF9-CBA4-F127-BB824C401FF1}"/>
                </a:ext>
              </a:extLst>
            </p:cNvPr>
            <p:cNvSpPr/>
            <p:nvPr/>
          </p:nvSpPr>
          <p:spPr>
            <a:xfrm>
              <a:off x="8361815" y="4182279"/>
              <a:ext cx="138854" cy="28432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ylinder 41">
              <a:extLst>
                <a:ext uri="{FF2B5EF4-FFF2-40B4-BE49-F238E27FC236}">
                  <a16:creationId xmlns:a16="http://schemas.microsoft.com/office/drawing/2014/main" id="{EBA1375E-5636-17C5-F562-329EED05B6EC}"/>
                </a:ext>
              </a:extLst>
            </p:cNvPr>
            <p:cNvSpPr/>
            <p:nvPr/>
          </p:nvSpPr>
          <p:spPr>
            <a:xfrm>
              <a:off x="8962380" y="3709808"/>
              <a:ext cx="138854" cy="28432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ylinder 42">
              <a:extLst>
                <a:ext uri="{FF2B5EF4-FFF2-40B4-BE49-F238E27FC236}">
                  <a16:creationId xmlns:a16="http://schemas.microsoft.com/office/drawing/2014/main" id="{F89F284E-9CF3-E1EA-B568-D63DE5D9923B}"/>
                </a:ext>
              </a:extLst>
            </p:cNvPr>
            <p:cNvSpPr/>
            <p:nvPr/>
          </p:nvSpPr>
          <p:spPr>
            <a:xfrm>
              <a:off x="9726108" y="4324438"/>
              <a:ext cx="138854" cy="28432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626A2A5-9C2D-0C7C-16F3-3087DC64F19D}"/>
                </a:ext>
              </a:extLst>
            </p:cNvPr>
            <p:cNvSpPr/>
            <p:nvPr/>
          </p:nvSpPr>
          <p:spPr>
            <a:xfrm>
              <a:off x="7664013" y="3652113"/>
              <a:ext cx="2376377" cy="1012958"/>
            </a:xfrm>
            <a:prstGeom prst="rect">
              <a:avLst/>
            </a:prstGeom>
            <a:no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Up-Down 44">
              <a:extLst>
                <a:ext uri="{FF2B5EF4-FFF2-40B4-BE49-F238E27FC236}">
                  <a16:creationId xmlns:a16="http://schemas.microsoft.com/office/drawing/2014/main" id="{0785E406-4CD7-AC88-927C-EF6B1A6EE9FB}"/>
                </a:ext>
              </a:extLst>
            </p:cNvPr>
            <p:cNvSpPr/>
            <p:nvPr/>
          </p:nvSpPr>
          <p:spPr>
            <a:xfrm rot="18177304">
              <a:off x="6082851" y="1849998"/>
              <a:ext cx="171914" cy="1453858"/>
            </a:xfrm>
            <a:prstGeom prst="up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Up-Down 45">
              <a:extLst>
                <a:ext uri="{FF2B5EF4-FFF2-40B4-BE49-F238E27FC236}">
                  <a16:creationId xmlns:a16="http://schemas.microsoft.com/office/drawing/2014/main" id="{0BF542D5-1038-21BD-1C01-9BBE0475EAF4}"/>
                </a:ext>
              </a:extLst>
            </p:cNvPr>
            <p:cNvSpPr/>
            <p:nvPr/>
          </p:nvSpPr>
          <p:spPr>
            <a:xfrm rot="14478248">
              <a:off x="3437554" y="1868429"/>
              <a:ext cx="171914" cy="1453858"/>
            </a:xfrm>
            <a:prstGeom prst="up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C72E32C-CC3C-0374-5C3F-C292688B0670}"/>
                </a:ext>
              </a:extLst>
            </p:cNvPr>
            <p:cNvSpPr txBox="1"/>
            <p:nvPr/>
          </p:nvSpPr>
          <p:spPr>
            <a:xfrm>
              <a:off x="4340526" y="1988976"/>
              <a:ext cx="927177" cy="400110"/>
            </a:xfrm>
            <a:prstGeom prst="rect">
              <a:avLst/>
            </a:prstGeom>
            <a:noFill/>
          </p:spPr>
          <p:txBody>
            <a:bodyPr wrap="none" rtlCol="0">
              <a:spAutoFit/>
            </a:bodyPr>
            <a:lstStyle/>
            <a:p>
              <a:r>
                <a:rPr lang="en-US" sz="2000" b="1" dirty="0">
                  <a:solidFill>
                    <a:schemeClr val="bg1"/>
                  </a:solidFill>
                </a:rPr>
                <a:t>CLOUD</a:t>
              </a:r>
            </a:p>
          </p:txBody>
        </p:sp>
        <p:sp>
          <p:nvSpPr>
            <p:cNvPr id="48" name="TextBox 47">
              <a:extLst>
                <a:ext uri="{FF2B5EF4-FFF2-40B4-BE49-F238E27FC236}">
                  <a16:creationId xmlns:a16="http://schemas.microsoft.com/office/drawing/2014/main" id="{EDBA1A7B-4110-F6CB-8042-04DC4393CF66}"/>
                </a:ext>
              </a:extLst>
            </p:cNvPr>
            <p:cNvSpPr txBox="1"/>
            <p:nvPr/>
          </p:nvSpPr>
          <p:spPr>
            <a:xfrm>
              <a:off x="2164824" y="2352854"/>
              <a:ext cx="801289" cy="291102"/>
            </a:xfrm>
            <a:prstGeom prst="rect">
              <a:avLst/>
            </a:prstGeom>
            <a:noFill/>
          </p:spPr>
          <p:txBody>
            <a:bodyPr wrap="none" rtlCol="0">
              <a:spAutoFit/>
            </a:bodyPr>
            <a:lstStyle/>
            <a:p>
              <a:r>
                <a:rPr lang="en-US" dirty="0"/>
                <a:t>LIV+ App</a:t>
              </a:r>
            </a:p>
          </p:txBody>
        </p:sp>
        <p:sp>
          <p:nvSpPr>
            <p:cNvPr id="49" name="Arrow: Right 48">
              <a:extLst>
                <a:ext uri="{FF2B5EF4-FFF2-40B4-BE49-F238E27FC236}">
                  <a16:creationId xmlns:a16="http://schemas.microsoft.com/office/drawing/2014/main" id="{82A0EB3D-FDF3-03F8-5E20-B5C3C91EE16D}"/>
                </a:ext>
              </a:extLst>
            </p:cNvPr>
            <p:cNvSpPr/>
            <p:nvPr/>
          </p:nvSpPr>
          <p:spPr>
            <a:xfrm rot="7039088">
              <a:off x="3423171" y="2952799"/>
              <a:ext cx="1313447" cy="183380"/>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Graphic 49" descr="Internet with solid fill">
              <a:extLst>
                <a:ext uri="{FF2B5EF4-FFF2-40B4-BE49-F238E27FC236}">
                  <a16:creationId xmlns:a16="http://schemas.microsoft.com/office/drawing/2014/main" id="{7172A384-BBA9-EEA3-E731-496B0B28204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72814" y="3597910"/>
              <a:ext cx="720717" cy="720717"/>
            </a:xfrm>
            <a:prstGeom prst="rect">
              <a:avLst/>
            </a:prstGeom>
          </p:spPr>
        </p:pic>
        <p:sp>
          <p:nvSpPr>
            <p:cNvPr id="51" name="TextBox 50">
              <a:extLst>
                <a:ext uri="{FF2B5EF4-FFF2-40B4-BE49-F238E27FC236}">
                  <a16:creationId xmlns:a16="http://schemas.microsoft.com/office/drawing/2014/main" id="{354EEF8E-547F-56E5-B9BF-4CA0B0E6336A}"/>
                </a:ext>
              </a:extLst>
            </p:cNvPr>
            <p:cNvSpPr txBox="1"/>
            <p:nvPr/>
          </p:nvSpPr>
          <p:spPr>
            <a:xfrm>
              <a:off x="2963075" y="4189094"/>
              <a:ext cx="1239357" cy="291102"/>
            </a:xfrm>
            <a:prstGeom prst="rect">
              <a:avLst/>
            </a:prstGeom>
            <a:noFill/>
          </p:spPr>
          <p:txBody>
            <a:bodyPr wrap="none" rtlCol="0">
              <a:spAutoFit/>
            </a:bodyPr>
            <a:lstStyle/>
            <a:p>
              <a:r>
                <a:rPr lang="en-US" dirty="0"/>
                <a:t>Pro Dashboard</a:t>
              </a:r>
            </a:p>
          </p:txBody>
        </p:sp>
        <p:sp>
          <p:nvSpPr>
            <p:cNvPr id="52" name="TextBox 51">
              <a:extLst>
                <a:ext uri="{FF2B5EF4-FFF2-40B4-BE49-F238E27FC236}">
                  <a16:creationId xmlns:a16="http://schemas.microsoft.com/office/drawing/2014/main" id="{57523678-178C-872A-69CE-D5E8A37AA39F}"/>
                </a:ext>
              </a:extLst>
            </p:cNvPr>
            <p:cNvSpPr txBox="1"/>
            <p:nvPr/>
          </p:nvSpPr>
          <p:spPr>
            <a:xfrm>
              <a:off x="7650798" y="2770090"/>
              <a:ext cx="2585155" cy="646331"/>
            </a:xfrm>
            <a:prstGeom prst="rect">
              <a:avLst/>
            </a:prstGeom>
            <a:noFill/>
          </p:spPr>
          <p:txBody>
            <a:bodyPr wrap="square" rtlCol="0">
              <a:spAutoFit/>
            </a:bodyPr>
            <a:lstStyle/>
            <a:p>
              <a:r>
                <a:rPr lang="en-US" sz="1600" dirty="0"/>
                <a:t>LIV Functions with or without </a:t>
              </a:r>
              <a:r>
                <a:rPr lang="en-US" sz="1600" dirty="0" err="1"/>
                <a:t>Wifi</a:t>
              </a:r>
              <a:r>
                <a:rPr lang="en-US" sz="1600" dirty="0"/>
                <a:t> connectivity</a:t>
              </a:r>
            </a:p>
          </p:txBody>
        </p:sp>
      </p:grpSp>
    </p:spTree>
    <p:extLst>
      <p:ext uri="{BB962C8B-B14F-4D97-AF65-F5344CB8AC3E}">
        <p14:creationId xmlns:p14="http://schemas.microsoft.com/office/powerpoint/2010/main" val="26511187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Connect</a:t>
            </a:r>
          </a:p>
        </p:txBody>
      </p:sp>
      <p:sp>
        <p:nvSpPr>
          <p:cNvPr id="10" name="TextBox 9">
            <a:extLst>
              <a:ext uri="{FF2B5EF4-FFF2-40B4-BE49-F238E27FC236}">
                <a16:creationId xmlns:a16="http://schemas.microsoft.com/office/drawing/2014/main" id="{95F1FFE3-04B4-4B3F-AB73-748E6F5AB581}"/>
              </a:ext>
            </a:extLst>
          </p:cNvPr>
          <p:cNvSpPr txBox="1"/>
          <p:nvPr/>
        </p:nvSpPr>
        <p:spPr>
          <a:xfrm>
            <a:off x="1028253" y="355375"/>
            <a:ext cx="3937296" cy="584775"/>
          </a:xfrm>
          <a:prstGeom prst="rect">
            <a:avLst/>
          </a:prstGeom>
          <a:noFill/>
        </p:spPr>
        <p:txBody>
          <a:bodyPr wrap="none" rtlCol="0">
            <a:spAutoFit/>
          </a:bodyPr>
          <a:lstStyle/>
          <a:p>
            <a:r>
              <a:rPr lang="en-US" sz="3200" dirty="0">
                <a:latin typeface="DIN 2014" panose="020F0502020204030204" pitchFamily="34" charset="0"/>
                <a:ea typeface="DIN 2014" panose="020F0502020204030204" pitchFamily="34" charset="0"/>
              </a:rPr>
              <a:t>Closing out the Install</a:t>
            </a:r>
          </a:p>
        </p:txBody>
      </p:sp>
      <p:sp>
        <p:nvSpPr>
          <p:cNvPr id="2" name="TextBox 1">
            <a:extLst>
              <a:ext uri="{FF2B5EF4-FFF2-40B4-BE49-F238E27FC236}">
                <a16:creationId xmlns:a16="http://schemas.microsoft.com/office/drawing/2014/main" id="{6487F20C-E823-4034-86A2-D164A9F8B287}"/>
              </a:ext>
            </a:extLst>
          </p:cNvPr>
          <p:cNvSpPr txBox="1"/>
          <p:nvPr/>
        </p:nvSpPr>
        <p:spPr>
          <a:xfrm>
            <a:off x="888117" y="1742476"/>
            <a:ext cx="3258738" cy="646331"/>
          </a:xfrm>
          <a:prstGeom prst="rect">
            <a:avLst/>
          </a:prstGeom>
          <a:noFill/>
        </p:spPr>
        <p:txBody>
          <a:bodyPr wrap="square" rtlCol="0">
            <a:spAutoFit/>
          </a:bodyPr>
          <a:lstStyle/>
          <a:p>
            <a:pPr marL="285750" indent="-285750">
              <a:buFont typeface="Wingdings" panose="05000000000000000000" pitchFamily="2" charset="2"/>
              <a:buChar char="ü"/>
            </a:pPr>
            <a:r>
              <a:rPr lang="en-US" dirty="0"/>
              <a:t>Ensure the client has the leave-behind – the user guide</a:t>
            </a:r>
          </a:p>
        </p:txBody>
      </p:sp>
      <p:pic>
        <p:nvPicPr>
          <p:cNvPr id="14" name="Picture 13">
            <a:extLst>
              <a:ext uri="{FF2B5EF4-FFF2-40B4-BE49-F238E27FC236}">
                <a16:creationId xmlns:a16="http://schemas.microsoft.com/office/drawing/2014/main" id="{C55ED473-A9C9-4266-9702-9DC893B22322}"/>
              </a:ext>
            </a:extLst>
          </p:cNvPr>
          <p:cNvPicPr>
            <a:picLocks noChangeAspect="1"/>
          </p:cNvPicPr>
          <p:nvPr/>
        </p:nvPicPr>
        <p:blipFill>
          <a:blip r:embed="rId2"/>
          <a:stretch>
            <a:fillRect/>
          </a:stretch>
        </p:blipFill>
        <p:spPr>
          <a:xfrm>
            <a:off x="982996" y="2954204"/>
            <a:ext cx="6638396" cy="2227006"/>
          </a:xfrm>
          <a:prstGeom prst="rect">
            <a:avLst/>
          </a:prstGeom>
        </p:spPr>
      </p:pic>
    </p:spTree>
    <p:extLst>
      <p:ext uri="{BB962C8B-B14F-4D97-AF65-F5344CB8AC3E}">
        <p14:creationId xmlns:p14="http://schemas.microsoft.com/office/powerpoint/2010/main" val="2962503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ome, honeycomb&#10;&#10;Description automatically generated">
            <a:extLst>
              <a:ext uri="{FF2B5EF4-FFF2-40B4-BE49-F238E27FC236}">
                <a16:creationId xmlns:a16="http://schemas.microsoft.com/office/drawing/2014/main" id="{09A0DA0E-AED7-4C41-ACFD-FFFF434CB057}"/>
              </a:ext>
            </a:extLst>
          </p:cNvPr>
          <p:cNvPicPr>
            <a:picLocks noChangeAspect="1"/>
          </p:cNvPicPr>
          <p:nvPr/>
        </p:nvPicPr>
        <p:blipFill>
          <a:blip r:embed="rId2">
            <a:alphaModFix amt="35000"/>
            <a:extLst>
              <a:ext uri="{28A0092B-C50C-407E-A947-70E740481C1C}">
                <a14:useLocalDpi xmlns:a14="http://schemas.microsoft.com/office/drawing/2010/main"/>
              </a:ext>
            </a:extLst>
          </a:blip>
          <a:stretch>
            <a:fillRect/>
          </a:stretch>
        </p:blipFill>
        <p:spPr>
          <a:xfrm>
            <a:off x="-1824606" y="0"/>
            <a:ext cx="16338475" cy="6858000"/>
          </a:xfrm>
          <a:prstGeom prst="rect">
            <a:avLst/>
          </a:prstGeom>
        </p:spPr>
      </p:pic>
      <p:sp>
        <p:nvSpPr>
          <p:cNvPr id="4" name="TextBox 3">
            <a:extLst>
              <a:ext uri="{FF2B5EF4-FFF2-40B4-BE49-F238E27FC236}">
                <a16:creationId xmlns:a16="http://schemas.microsoft.com/office/drawing/2014/main" id="{B3AAF64A-81E4-435E-9FFB-2791DF926B7F}"/>
              </a:ext>
            </a:extLst>
          </p:cNvPr>
          <p:cNvSpPr txBox="1"/>
          <p:nvPr/>
        </p:nvSpPr>
        <p:spPr>
          <a:xfrm>
            <a:off x="4120595" y="3056207"/>
            <a:ext cx="5444888" cy="1200329"/>
          </a:xfrm>
          <a:prstGeom prst="rect">
            <a:avLst/>
          </a:prstGeom>
          <a:noFill/>
        </p:spPr>
        <p:txBody>
          <a:bodyPr wrap="none" rtlCol="0">
            <a:spAutoFit/>
          </a:bodyPr>
          <a:lstStyle/>
          <a:p>
            <a:r>
              <a:rPr lang="en-US" sz="3600" dirty="0">
                <a:latin typeface="DIN 2014 Demi" panose="020B0604020202020204" pitchFamily="34" charset="0"/>
                <a:ea typeface="DIN 2014 Demi" panose="020B0604020202020204" pitchFamily="34" charset="0"/>
              </a:rPr>
              <a:t>Monitoring Systems</a:t>
            </a:r>
          </a:p>
          <a:p>
            <a:r>
              <a:rPr lang="en-US" sz="3600" dirty="0">
                <a:latin typeface="DIN 2014 Demi" panose="020B0604020202020204" pitchFamily="34" charset="0"/>
                <a:ea typeface="DIN 2014 Demi" panose="020B0604020202020204" pitchFamily="34" charset="0"/>
              </a:rPr>
              <a:t>                  &amp; Providing Refills</a:t>
            </a:r>
          </a:p>
        </p:txBody>
      </p:sp>
      <p:pic>
        <p:nvPicPr>
          <p:cNvPr id="6" name="Picture 5" descr="Logo&#10;&#10;Description automatically generated">
            <a:extLst>
              <a:ext uri="{FF2B5EF4-FFF2-40B4-BE49-F238E27FC236}">
                <a16:creationId xmlns:a16="http://schemas.microsoft.com/office/drawing/2014/main" id="{374D9DBF-456F-4D87-8813-4075C024EC6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3468" y="5288737"/>
            <a:ext cx="2803011" cy="1194740"/>
          </a:xfrm>
          <a:prstGeom prst="rect">
            <a:avLst/>
          </a:prstGeom>
        </p:spPr>
      </p:pic>
    </p:spTree>
    <p:extLst>
      <p:ext uri="{BB962C8B-B14F-4D97-AF65-F5344CB8AC3E}">
        <p14:creationId xmlns:p14="http://schemas.microsoft.com/office/powerpoint/2010/main" val="68617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703" y="305345"/>
            <a:ext cx="11684000" cy="330020"/>
          </a:xfrm>
        </p:spPr>
        <p:txBody>
          <a:bodyPr>
            <a:noAutofit/>
          </a:bodyPr>
          <a:lstStyle/>
          <a:p>
            <a:r>
              <a:rPr lang="en-US" sz="2400" dirty="0">
                <a:latin typeface="RBNo3.1 Medium"/>
              </a:rPr>
              <a:t>5 Million+ users across North America</a:t>
            </a:r>
            <a:endParaRPr lang="en-US" sz="2400" dirty="0">
              <a:latin typeface="RBNo3.1 Medium" panose="02000000000000000000" pitchFamily="50" charset="0"/>
            </a:endParaRPr>
          </a:p>
        </p:txBody>
      </p:sp>
      <p:sp>
        <p:nvSpPr>
          <p:cNvPr id="8" name="Rectangle 7"/>
          <p:cNvSpPr/>
          <p:nvPr/>
        </p:nvSpPr>
        <p:spPr>
          <a:xfrm>
            <a:off x="1215447" y="1664520"/>
            <a:ext cx="9321237" cy="1569660"/>
          </a:xfrm>
          <a:prstGeom prst="rect">
            <a:avLst/>
          </a:prstGeom>
        </p:spPr>
        <p:txBody>
          <a:bodyPr wrap="square">
            <a:spAutoFit/>
          </a:bodyPr>
          <a:lstStyle/>
          <a:p>
            <a:pPr algn="ctr"/>
            <a:r>
              <a:rPr lang="en-US" sz="3200" b="1" dirty="0">
                <a:latin typeface="RBNo3.1 Medium" panose="02000000000000000000" pitchFamily="50" charset="0"/>
              </a:rPr>
              <a:t>Effective</a:t>
            </a:r>
          </a:p>
          <a:p>
            <a:pPr algn="ctr"/>
            <a:r>
              <a:rPr lang="en-US" sz="3200" b="1" dirty="0">
                <a:solidFill>
                  <a:srgbClr val="00B0F0"/>
                </a:solidFill>
                <a:latin typeface="RBNo3.1 Medium" panose="02000000000000000000" pitchFamily="50" charset="0"/>
              </a:rPr>
              <a:t>Easy to Use     </a:t>
            </a:r>
            <a:r>
              <a:rPr lang="en-US" sz="3200" dirty="0">
                <a:solidFill>
                  <a:srgbClr val="00B0F0"/>
                </a:solidFill>
                <a:latin typeface="RBNo3.1 Medium" panose="02000000000000000000" pitchFamily="50" charset="0"/>
              </a:rPr>
              <a:t> </a:t>
            </a:r>
          </a:p>
          <a:p>
            <a:pPr algn="ctr"/>
            <a:r>
              <a:rPr lang="en-US" sz="3200" b="1" dirty="0">
                <a:latin typeface="RBNo3.1 Medium" panose="02000000000000000000" pitchFamily="50" charset="0"/>
              </a:rPr>
              <a:t>Convenient</a:t>
            </a:r>
            <a:endParaRPr lang="en-US" sz="2000" b="1" dirty="0">
              <a:latin typeface="RBNo3.1 Medium" panose="02000000000000000000" pitchFamily="50" charset="0"/>
            </a:endParaRPr>
          </a:p>
        </p:txBody>
      </p:sp>
      <p:sp>
        <p:nvSpPr>
          <p:cNvPr id="7" name="Rectangle 6">
            <a:extLst>
              <a:ext uri="{FF2B5EF4-FFF2-40B4-BE49-F238E27FC236}">
                <a16:creationId xmlns:a16="http://schemas.microsoft.com/office/drawing/2014/main" id="{DE850411-103B-E14F-ACFA-71AD5B6F0975}"/>
              </a:ext>
            </a:extLst>
          </p:cNvPr>
          <p:cNvSpPr/>
          <p:nvPr/>
        </p:nvSpPr>
        <p:spPr>
          <a:xfrm>
            <a:off x="164102" y="906009"/>
            <a:ext cx="11579933" cy="369332"/>
          </a:xfrm>
          <a:prstGeom prst="rect">
            <a:avLst/>
          </a:prstGeom>
        </p:spPr>
        <p:txBody>
          <a:bodyPr wrap="square">
            <a:spAutoFit/>
          </a:bodyPr>
          <a:lstStyle/>
          <a:p>
            <a:pPr algn="ctr"/>
            <a:r>
              <a:rPr lang="en-US" i="1" dirty="0">
                <a:latin typeface="RBNo3.1 Medium" panose="02000000000000000000" pitchFamily="50" charset="0"/>
              </a:rPr>
              <a:t>From the backyard to the backwoods, consumer have relied on Thermacell Products to deliver effective protection</a:t>
            </a:r>
            <a:endParaRPr lang="en-US" i="1" dirty="0">
              <a:solidFill>
                <a:srgbClr val="FF0000"/>
              </a:solidFill>
              <a:latin typeface="RBNo3.1 Medium" panose="02000000000000000000" pitchFamily="50" charset="0"/>
            </a:endParaRPr>
          </a:p>
        </p:txBody>
      </p:sp>
      <p:pic>
        <p:nvPicPr>
          <p:cNvPr id="1026" name="Picture 2">
            <a:extLst>
              <a:ext uri="{FF2B5EF4-FFF2-40B4-BE49-F238E27FC236}">
                <a16:creationId xmlns:a16="http://schemas.microsoft.com/office/drawing/2014/main" id="{D248F7BA-AB2C-4A48-BC4B-D527717E750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53659" y="1545986"/>
            <a:ext cx="7966075" cy="5106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838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Connect</a:t>
            </a:r>
          </a:p>
        </p:txBody>
      </p:sp>
      <p:sp>
        <p:nvSpPr>
          <p:cNvPr id="10" name="TextBox 9">
            <a:extLst>
              <a:ext uri="{FF2B5EF4-FFF2-40B4-BE49-F238E27FC236}">
                <a16:creationId xmlns:a16="http://schemas.microsoft.com/office/drawing/2014/main" id="{95F1FFE3-04B4-4B3F-AB73-748E6F5AB581}"/>
              </a:ext>
            </a:extLst>
          </p:cNvPr>
          <p:cNvSpPr txBox="1"/>
          <p:nvPr/>
        </p:nvSpPr>
        <p:spPr>
          <a:xfrm>
            <a:off x="543621" y="346231"/>
            <a:ext cx="4006610" cy="584775"/>
          </a:xfrm>
          <a:prstGeom prst="rect">
            <a:avLst/>
          </a:prstGeom>
          <a:noFill/>
        </p:spPr>
        <p:txBody>
          <a:bodyPr wrap="none" rtlCol="0">
            <a:spAutoFit/>
          </a:bodyPr>
          <a:lstStyle/>
          <a:p>
            <a:r>
              <a:rPr lang="en-US" sz="3200" dirty="0">
                <a:latin typeface="DIN 2014" panose="020F0502020204030204" pitchFamily="34" charset="0"/>
                <a:ea typeface="DIN 2014" panose="020F0502020204030204" pitchFamily="34" charset="0"/>
              </a:rPr>
              <a:t>Pro Dashboard Process</a:t>
            </a:r>
          </a:p>
        </p:txBody>
      </p:sp>
      <p:pic>
        <p:nvPicPr>
          <p:cNvPr id="3" name="Picture 2">
            <a:extLst>
              <a:ext uri="{FF2B5EF4-FFF2-40B4-BE49-F238E27FC236}">
                <a16:creationId xmlns:a16="http://schemas.microsoft.com/office/drawing/2014/main" id="{F48AB6B0-00D4-4714-AD6A-066037E5283F}"/>
              </a:ext>
            </a:extLst>
          </p:cNvPr>
          <p:cNvPicPr>
            <a:picLocks noChangeAspect="1"/>
          </p:cNvPicPr>
          <p:nvPr/>
        </p:nvPicPr>
        <p:blipFill>
          <a:blip r:embed="rId3"/>
          <a:stretch>
            <a:fillRect/>
          </a:stretch>
        </p:blipFill>
        <p:spPr>
          <a:xfrm>
            <a:off x="609257" y="1086240"/>
            <a:ext cx="6163535" cy="5420481"/>
          </a:xfrm>
          <a:prstGeom prst="rect">
            <a:avLst/>
          </a:prstGeom>
        </p:spPr>
      </p:pic>
      <p:sp>
        <p:nvSpPr>
          <p:cNvPr id="11" name="TextBox 10">
            <a:extLst>
              <a:ext uri="{FF2B5EF4-FFF2-40B4-BE49-F238E27FC236}">
                <a16:creationId xmlns:a16="http://schemas.microsoft.com/office/drawing/2014/main" id="{ECF02845-F4A7-48B1-AF3D-F08CBF701D5E}"/>
              </a:ext>
            </a:extLst>
          </p:cNvPr>
          <p:cNvSpPr txBox="1"/>
          <p:nvPr/>
        </p:nvSpPr>
        <p:spPr>
          <a:xfrm>
            <a:off x="7234979" y="2414459"/>
            <a:ext cx="3088342" cy="2293448"/>
          </a:xfrm>
          <a:prstGeom prst="rect">
            <a:avLst/>
          </a:prstGeom>
          <a:noFill/>
        </p:spPr>
        <p:txBody>
          <a:bodyPr wrap="square">
            <a:spAutoFit/>
          </a:bodyPr>
          <a:lstStyle/>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URL: </a:t>
            </a:r>
            <a:r>
              <a:rPr lang="en-US" sz="1800" u="none" strike="noStrike" dirty="0">
                <a:solidFill>
                  <a:srgbClr val="5B5FC7"/>
                </a:solidFill>
                <a:effectLst/>
                <a:latin typeface="Segoe UI" panose="020B0502040204020203" pitchFamily="34" charset="0"/>
                <a:ea typeface="Calibri" panose="020F0502020204030204" pitchFamily="34" charset="0"/>
                <a:cs typeface="Times New Roman" panose="02020603050405020304" pitchFamily="18" charset="0"/>
                <a:hlinkClick r:id="rId4" tooltip="http://pro.thermacell.com/"/>
              </a:rPr>
              <a:t>Pro.thermacell.com</a:t>
            </a:r>
            <a:endParaRPr lang="en-US" sz="1800" u="none" strike="noStrike" dirty="0">
              <a:solidFill>
                <a:srgbClr val="5B5FC7"/>
              </a:solidFill>
              <a:effectLst/>
              <a:latin typeface="Segoe UI" panose="020B0502040204020203"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u="none" strike="noStrike" dirty="0">
              <a:solidFill>
                <a:srgbClr val="5B5FC7"/>
              </a:solidFill>
              <a:effectLst/>
              <a:latin typeface="Segoe UI" panose="020B0502040204020203" pitchFamily="34" charset="0"/>
              <a:ea typeface="Calibri" panose="020F0502020204030204" pitchFamily="34" charset="0"/>
              <a:cs typeface="Times New Roman" panose="02020603050405020304" pitchFamily="18" charset="0"/>
            </a:endParaRPr>
          </a:p>
          <a:p>
            <a:pPr marL="0" marR="0">
              <a:lnSpc>
                <a:spcPct val="107000"/>
              </a:lnSpc>
              <a:spcBef>
                <a:spcPts val="0"/>
              </a:spcBef>
            </a:pPr>
            <a:r>
              <a:rPr lang="en-US" dirty="0">
                <a:latin typeface="Segoe UI" panose="020B0502040204020203" pitchFamily="34" charset="0"/>
                <a:ea typeface="Calibri" panose="020F0502020204030204" pitchFamily="34" charset="0"/>
                <a:cs typeface="Times New Roman" panose="02020603050405020304" pitchFamily="18" charset="0"/>
              </a:rPr>
              <a:t>Username:  name + reseller </a:t>
            </a:r>
            <a:r>
              <a:rPr lang="en-US" sz="2000" dirty="0">
                <a:latin typeface="Segoe UI" panose="020B0502040204020203" pitchFamily="34" charset="0"/>
                <a:ea typeface="Calibri" panose="020F0502020204030204" pitchFamily="34" charset="0"/>
                <a:cs typeface="Times New Roman" panose="02020603050405020304" pitchFamily="18" charset="0"/>
              </a:rPr>
              <a:t>“Kevin100110”</a:t>
            </a:r>
          </a:p>
          <a:p>
            <a:pPr marL="0" marR="0">
              <a:lnSpc>
                <a:spcPct val="107000"/>
              </a:lnSpc>
              <a:spcBef>
                <a:spcPts val="0"/>
              </a:spcBef>
              <a:spcAft>
                <a:spcPts val="800"/>
              </a:spcAf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latin typeface="Calibri" panose="020F0502020204030204" pitchFamily="34" charset="0"/>
                <a:ea typeface="Calibri" panose="020F0502020204030204" pitchFamily="34" charset="0"/>
                <a:cs typeface="Times New Roman" panose="02020603050405020304" pitchFamily="18" charset="0"/>
              </a:rPr>
              <a:t>Password:  LIV2022!</a:t>
            </a:r>
            <a:endParaRPr lang="en-US" sz="2000" dirty="0">
              <a:effectLst/>
              <a:latin typeface="Segoe UI" panose="020B05020402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12995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Connect</a:t>
            </a:r>
          </a:p>
        </p:txBody>
      </p:sp>
      <p:sp>
        <p:nvSpPr>
          <p:cNvPr id="10" name="TextBox 9">
            <a:extLst>
              <a:ext uri="{FF2B5EF4-FFF2-40B4-BE49-F238E27FC236}">
                <a16:creationId xmlns:a16="http://schemas.microsoft.com/office/drawing/2014/main" id="{95F1FFE3-04B4-4B3F-AB73-748E6F5AB581}"/>
              </a:ext>
            </a:extLst>
          </p:cNvPr>
          <p:cNvSpPr txBox="1"/>
          <p:nvPr/>
        </p:nvSpPr>
        <p:spPr>
          <a:xfrm>
            <a:off x="543621" y="346231"/>
            <a:ext cx="2652265" cy="584775"/>
          </a:xfrm>
          <a:prstGeom prst="rect">
            <a:avLst/>
          </a:prstGeom>
          <a:noFill/>
        </p:spPr>
        <p:txBody>
          <a:bodyPr wrap="none" rtlCol="0">
            <a:spAutoFit/>
          </a:bodyPr>
          <a:lstStyle/>
          <a:p>
            <a:r>
              <a:rPr lang="en-US" sz="3200" dirty="0">
                <a:latin typeface="DIN 2014" panose="020F0502020204030204" pitchFamily="34" charset="0"/>
                <a:ea typeface="DIN 2014" panose="020F0502020204030204" pitchFamily="34" charset="0"/>
              </a:rPr>
              <a:t>Pro Dashboard</a:t>
            </a:r>
          </a:p>
        </p:txBody>
      </p:sp>
      <p:sp>
        <p:nvSpPr>
          <p:cNvPr id="12" name="Rectangle 11">
            <a:extLst>
              <a:ext uri="{FF2B5EF4-FFF2-40B4-BE49-F238E27FC236}">
                <a16:creationId xmlns:a16="http://schemas.microsoft.com/office/drawing/2014/main" id="{E134F4AF-9BA1-47A8-A013-6F06CB6A86A1}"/>
              </a:ext>
            </a:extLst>
          </p:cNvPr>
          <p:cNvSpPr/>
          <p:nvPr/>
        </p:nvSpPr>
        <p:spPr>
          <a:xfrm>
            <a:off x="2508069" y="4267200"/>
            <a:ext cx="8257256" cy="14194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a:extLst>
              <a:ext uri="{FF2B5EF4-FFF2-40B4-BE49-F238E27FC236}">
                <a16:creationId xmlns:a16="http://schemas.microsoft.com/office/drawing/2014/main" id="{8E63FF11-EE74-2AEF-86C3-83CC9B81F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 y="1333965"/>
            <a:ext cx="10248002" cy="4352732"/>
          </a:xfrm>
          <a:prstGeom prst="rect">
            <a:avLst/>
          </a:prstGeom>
          <a:noFill/>
          <a:ln w="38100">
            <a:solidFill>
              <a:schemeClr val="bg1">
                <a:lumMod val="6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7076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Plan</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Connect</a:t>
            </a:r>
          </a:p>
        </p:txBody>
      </p:sp>
      <p:sp>
        <p:nvSpPr>
          <p:cNvPr id="10" name="TextBox 9">
            <a:extLst>
              <a:ext uri="{FF2B5EF4-FFF2-40B4-BE49-F238E27FC236}">
                <a16:creationId xmlns:a16="http://schemas.microsoft.com/office/drawing/2014/main" id="{95F1FFE3-04B4-4B3F-AB73-748E6F5AB581}"/>
              </a:ext>
            </a:extLst>
          </p:cNvPr>
          <p:cNvSpPr txBox="1"/>
          <p:nvPr/>
        </p:nvSpPr>
        <p:spPr>
          <a:xfrm>
            <a:off x="505726" y="190005"/>
            <a:ext cx="9811404" cy="584775"/>
          </a:xfrm>
          <a:prstGeom prst="rect">
            <a:avLst/>
          </a:prstGeom>
          <a:noFill/>
        </p:spPr>
        <p:txBody>
          <a:bodyPr wrap="none" rtlCol="0">
            <a:spAutoFit/>
          </a:bodyPr>
          <a:lstStyle/>
          <a:p>
            <a:r>
              <a:rPr lang="en-US" sz="3200" dirty="0">
                <a:latin typeface="DIN 2014" panose="020F0502020204030204" pitchFamily="34" charset="0"/>
              </a:rPr>
              <a:t>Dashboard Help:  Adding a customer after an installation</a:t>
            </a:r>
          </a:p>
        </p:txBody>
      </p:sp>
      <p:sp>
        <p:nvSpPr>
          <p:cNvPr id="24" name="Rectangle 23">
            <a:extLst>
              <a:ext uri="{FF2B5EF4-FFF2-40B4-BE49-F238E27FC236}">
                <a16:creationId xmlns:a16="http://schemas.microsoft.com/office/drawing/2014/main" id="{9E76BC95-BBAD-0246-B9F3-3BBA366D4ED3}"/>
              </a:ext>
            </a:extLst>
          </p:cNvPr>
          <p:cNvSpPr/>
          <p:nvPr/>
        </p:nvSpPr>
        <p:spPr>
          <a:xfrm>
            <a:off x="10940783" y="106532"/>
            <a:ext cx="1251899" cy="67514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F61C427-E829-B74B-77AA-CE473FF6E6FE}"/>
              </a:ext>
            </a:extLst>
          </p:cNvPr>
          <p:cNvPicPr>
            <a:picLocks noChangeAspect="1"/>
          </p:cNvPicPr>
          <p:nvPr/>
        </p:nvPicPr>
        <p:blipFill>
          <a:blip r:embed="rId3"/>
          <a:stretch>
            <a:fillRect/>
          </a:stretch>
        </p:blipFill>
        <p:spPr>
          <a:xfrm>
            <a:off x="1982217" y="1009449"/>
            <a:ext cx="7629802" cy="4899707"/>
          </a:xfrm>
          <a:prstGeom prst="rect">
            <a:avLst/>
          </a:prstGeom>
          <a:ln>
            <a:solidFill>
              <a:schemeClr val="tx1"/>
            </a:solidFill>
          </a:ln>
        </p:spPr>
      </p:pic>
      <p:sp>
        <p:nvSpPr>
          <p:cNvPr id="2" name="TextBox 1">
            <a:extLst>
              <a:ext uri="{FF2B5EF4-FFF2-40B4-BE49-F238E27FC236}">
                <a16:creationId xmlns:a16="http://schemas.microsoft.com/office/drawing/2014/main" id="{DB0A2271-8B8E-FDA4-E0E1-DC0A4E351EDB}"/>
              </a:ext>
            </a:extLst>
          </p:cNvPr>
          <p:cNvSpPr txBox="1"/>
          <p:nvPr/>
        </p:nvSpPr>
        <p:spPr>
          <a:xfrm>
            <a:off x="3290773" y="5909156"/>
            <a:ext cx="9072979" cy="307777"/>
          </a:xfrm>
          <a:prstGeom prst="rect">
            <a:avLst/>
          </a:prstGeom>
          <a:noFill/>
        </p:spPr>
        <p:txBody>
          <a:bodyPr wrap="square" rtlCol="0">
            <a:spAutoFit/>
          </a:bodyPr>
          <a:lstStyle/>
          <a:p>
            <a:r>
              <a:rPr lang="en-US" sz="1400" dirty="0"/>
              <a:t>Find the form in the </a:t>
            </a:r>
            <a:r>
              <a:rPr lang="en-US" sz="1400" dirty="0">
                <a:hlinkClick r:id="rId4"/>
              </a:rPr>
              <a:t>LIV Pro Support Center </a:t>
            </a:r>
            <a:r>
              <a:rPr lang="en-US" sz="1400" dirty="0"/>
              <a:t> under “Tools” or click </a:t>
            </a:r>
            <a:r>
              <a:rPr lang="en-US" sz="1400" dirty="0">
                <a:hlinkClick r:id="rId5"/>
              </a:rPr>
              <a:t>here</a:t>
            </a:r>
            <a:r>
              <a:rPr lang="en-US" sz="1400" dirty="0"/>
              <a:t>. </a:t>
            </a:r>
          </a:p>
        </p:txBody>
      </p:sp>
    </p:spTree>
    <p:extLst>
      <p:ext uri="{BB962C8B-B14F-4D97-AF65-F5344CB8AC3E}">
        <p14:creationId xmlns:p14="http://schemas.microsoft.com/office/powerpoint/2010/main" val="31532762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Connect</a:t>
            </a:r>
          </a:p>
        </p:txBody>
      </p:sp>
      <p:sp>
        <p:nvSpPr>
          <p:cNvPr id="10" name="TextBox 9">
            <a:extLst>
              <a:ext uri="{FF2B5EF4-FFF2-40B4-BE49-F238E27FC236}">
                <a16:creationId xmlns:a16="http://schemas.microsoft.com/office/drawing/2014/main" id="{95F1FFE3-04B4-4B3F-AB73-748E6F5AB581}"/>
              </a:ext>
            </a:extLst>
          </p:cNvPr>
          <p:cNvSpPr txBox="1"/>
          <p:nvPr/>
        </p:nvSpPr>
        <p:spPr>
          <a:xfrm>
            <a:off x="543621" y="346231"/>
            <a:ext cx="6058197" cy="584775"/>
          </a:xfrm>
          <a:prstGeom prst="rect">
            <a:avLst/>
          </a:prstGeom>
          <a:noFill/>
        </p:spPr>
        <p:txBody>
          <a:bodyPr wrap="none" rtlCol="0">
            <a:spAutoFit/>
          </a:bodyPr>
          <a:lstStyle/>
          <a:p>
            <a:r>
              <a:rPr lang="en-US" sz="3200" dirty="0">
                <a:latin typeface="DIN 2014" panose="020F0502020204030204" pitchFamily="34" charset="0"/>
                <a:ea typeface="DIN 2014" panose="020F0502020204030204" pitchFamily="34" charset="0"/>
              </a:rPr>
              <a:t>Replacing Refills is as easy as 1, 2, 3</a:t>
            </a:r>
          </a:p>
        </p:txBody>
      </p:sp>
      <p:sp>
        <p:nvSpPr>
          <p:cNvPr id="2" name="TextBox 1">
            <a:extLst>
              <a:ext uri="{FF2B5EF4-FFF2-40B4-BE49-F238E27FC236}">
                <a16:creationId xmlns:a16="http://schemas.microsoft.com/office/drawing/2014/main" id="{6405D9F3-88D4-434A-931D-7E3AE43CFD76}"/>
              </a:ext>
            </a:extLst>
          </p:cNvPr>
          <p:cNvSpPr txBox="1"/>
          <p:nvPr/>
        </p:nvSpPr>
        <p:spPr>
          <a:xfrm>
            <a:off x="505726" y="1661077"/>
            <a:ext cx="7151691" cy="5570756"/>
          </a:xfrm>
          <a:prstGeom prst="rect">
            <a:avLst/>
          </a:prstGeom>
          <a:noFill/>
        </p:spPr>
        <p:txBody>
          <a:bodyPr wrap="square" rtlCol="0">
            <a:spAutoFit/>
          </a:bodyPr>
          <a:lstStyle/>
          <a:p>
            <a:pPr marL="342900" indent="-342900">
              <a:buAutoNum type="arabicPeriod"/>
            </a:pPr>
            <a:r>
              <a:rPr lang="en-US" b="1" dirty="0"/>
              <a:t>Insert new repellent cartridges </a:t>
            </a:r>
            <a:r>
              <a:rPr lang="en-US" dirty="0"/>
              <a:t>in the </a:t>
            </a:r>
            <a:r>
              <a:rPr lang="en-US" dirty="0" err="1"/>
              <a:t>repellers</a:t>
            </a:r>
            <a:endParaRPr lang="en-US" dirty="0"/>
          </a:p>
          <a:p>
            <a:pPr marL="342900" indent="-342900">
              <a:buAutoNum type="arabicPeriod"/>
            </a:pPr>
            <a:endParaRPr lang="en-US" b="1" dirty="0"/>
          </a:p>
          <a:p>
            <a:pPr marL="342900" indent="-342900">
              <a:buAutoNum type="arabicPeriod"/>
            </a:pPr>
            <a:endParaRPr lang="en-US" b="1" dirty="0"/>
          </a:p>
          <a:p>
            <a:pPr marL="342900" indent="-342900">
              <a:buAutoNum type="arabicPeriod"/>
            </a:pPr>
            <a:r>
              <a:rPr lang="en-US" b="1" dirty="0"/>
              <a:t>Reset the Refill Life Timer.   </a:t>
            </a:r>
            <a:r>
              <a:rPr lang="en-US" sz="1600" dirty="0"/>
              <a:t>(Watch </a:t>
            </a:r>
            <a:r>
              <a:rPr lang="en-US" sz="1600" dirty="0">
                <a:hlinkClick r:id="rId3"/>
              </a:rPr>
              <a:t>video</a:t>
            </a:r>
            <a:r>
              <a:rPr lang="en-US" sz="1600" dirty="0"/>
              <a:t>)</a:t>
            </a:r>
          </a:p>
          <a:p>
            <a:pPr marL="800100" lvl="1" indent="-342900">
              <a:buFont typeface="+mj-lt"/>
              <a:buAutoNum type="alphaUcPeriod"/>
            </a:pPr>
            <a:r>
              <a:rPr lang="en-US" dirty="0"/>
              <a:t>Press &amp; hold the hub power button for 4 seconds.                     </a:t>
            </a:r>
          </a:p>
          <a:p>
            <a:pPr marL="800100" lvl="1" indent="-342900">
              <a:buFont typeface="+mj-lt"/>
              <a:buAutoNum type="alphaUcPeriod"/>
            </a:pPr>
            <a:r>
              <a:rPr lang="en-US" dirty="0"/>
              <a:t>The LED ring around the button will flash 3X.</a:t>
            </a:r>
          </a:p>
          <a:p>
            <a:pPr marL="800100" lvl="1" indent="-342900">
              <a:buFont typeface="+mj-lt"/>
              <a:buAutoNum type="alphaUcPeriod"/>
            </a:pPr>
            <a:r>
              <a:rPr lang="en-US" dirty="0"/>
              <a:t>Release the button. The timer will reset.</a:t>
            </a:r>
          </a:p>
          <a:p>
            <a:pPr marL="800100" lvl="1" indent="-342900">
              <a:buFont typeface="Arial" panose="020B0604020202020204" pitchFamily="34" charset="0"/>
              <a:buChar char="•"/>
            </a:pPr>
            <a:endParaRPr lang="en-US" sz="1000" dirty="0"/>
          </a:p>
          <a:p>
            <a:pPr marL="800100" lvl="1" indent="-342900">
              <a:buFont typeface="Wingdings" panose="05000000000000000000" pitchFamily="2" charset="2"/>
              <a:buChar char="Ø"/>
            </a:pPr>
            <a:r>
              <a:rPr lang="en-US" dirty="0"/>
              <a:t>What does resetting the hub do?</a:t>
            </a:r>
          </a:p>
          <a:p>
            <a:pPr marL="1257300" lvl="2" indent="-342900">
              <a:buFont typeface="Arial" panose="020B0604020202020204" pitchFamily="34" charset="0"/>
              <a:buChar char="•"/>
            </a:pPr>
            <a:r>
              <a:rPr lang="en-US" sz="1400" dirty="0"/>
              <a:t>Dashboard is reset, showing 100% refill life</a:t>
            </a:r>
          </a:p>
          <a:p>
            <a:pPr marL="1257300" lvl="2" indent="-342900">
              <a:buFont typeface="Arial" panose="020B0604020202020204" pitchFamily="34" charset="0"/>
              <a:buChar char="•"/>
            </a:pPr>
            <a:r>
              <a:rPr lang="en-US" sz="1400" dirty="0"/>
              <a:t>Customer’s app is reset, showing 100% refill life</a:t>
            </a:r>
          </a:p>
          <a:p>
            <a:pPr marL="1257300" lvl="2" indent="-342900">
              <a:buFont typeface="Arial" panose="020B0604020202020204" pitchFamily="34" charset="0"/>
              <a:buChar char="•"/>
            </a:pPr>
            <a:r>
              <a:rPr lang="en-US" sz="1400" dirty="0"/>
              <a:t>Internal timer on the hub will reset to 100% ensuring red refill LED indicators on repellers will flash when refill is low.</a:t>
            </a:r>
            <a:endParaRPr lang="en-US" dirty="0"/>
          </a:p>
          <a:p>
            <a:pPr lvl="1"/>
            <a:endParaRPr lang="en-US" sz="1000" dirty="0"/>
          </a:p>
          <a:p>
            <a:pPr lvl="1"/>
            <a:endParaRPr lang="en-US" sz="1000" dirty="0"/>
          </a:p>
          <a:p>
            <a:pPr marL="342900" indent="-342900">
              <a:buFont typeface="+mj-lt"/>
              <a:buAutoNum type="arabicPeriod"/>
            </a:pPr>
            <a:r>
              <a:rPr lang="en-US" b="1" dirty="0"/>
              <a:t>Email the customer  </a:t>
            </a:r>
            <a:r>
              <a:rPr lang="en-US" dirty="0"/>
              <a:t>(optional)</a:t>
            </a:r>
          </a:p>
          <a:p>
            <a:pPr marL="800100" lvl="1" indent="-342900">
              <a:buFont typeface="Arial" panose="020B0604020202020204" pitchFamily="34" charset="0"/>
              <a:buChar char="•"/>
            </a:pPr>
            <a:r>
              <a:rPr lang="en-US" dirty="0"/>
              <a:t>Let them know the refill has been replaced.</a:t>
            </a:r>
          </a:p>
          <a:p>
            <a:pPr marL="800100" lvl="1" indent="-342900">
              <a:buFont typeface="Arial" panose="020B0604020202020204" pitchFamily="34" charset="0"/>
              <a:buChar char="•"/>
            </a:pPr>
            <a:r>
              <a:rPr lang="en-US" dirty="0"/>
              <a:t>Their app now shows the refill at 100%</a:t>
            </a:r>
          </a:p>
          <a:p>
            <a:pPr marL="342900" indent="-342900">
              <a:buFont typeface="+mj-lt"/>
              <a:buAutoNum type="arabicPeriod"/>
            </a:pPr>
            <a:endParaRPr lang="en-US" dirty="0"/>
          </a:p>
          <a:p>
            <a:pPr marL="800100" lvl="1" indent="-342900">
              <a:buFont typeface="Arial" panose="020B0604020202020204" pitchFamily="34" charset="0"/>
              <a:buChar char="•"/>
            </a:pPr>
            <a:endParaRPr lang="en-US" dirty="0"/>
          </a:p>
          <a:p>
            <a:endParaRPr lang="en-US" dirty="0"/>
          </a:p>
          <a:p>
            <a:pPr marL="342900" indent="-342900">
              <a:buAutoNum type="arabicPeriod"/>
            </a:pPr>
            <a:endParaRPr lang="en-US" dirty="0"/>
          </a:p>
        </p:txBody>
      </p:sp>
      <p:pic>
        <p:nvPicPr>
          <p:cNvPr id="11" name="Picture 10">
            <a:extLst>
              <a:ext uri="{FF2B5EF4-FFF2-40B4-BE49-F238E27FC236}">
                <a16:creationId xmlns:a16="http://schemas.microsoft.com/office/drawing/2014/main" id="{B5F8EF9A-3984-4A36-8F25-5CCEA232F2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5312" y="1018854"/>
            <a:ext cx="2047658" cy="1535744"/>
          </a:xfrm>
          <a:prstGeom prst="rect">
            <a:avLst/>
          </a:prstGeom>
        </p:spPr>
      </p:pic>
      <p:pic>
        <p:nvPicPr>
          <p:cNvPr id="13" name="Picture 12">
            <a:extLst>
              <a:ext uri="{FF2B5EF4-FFF2-40B4-BE49-F238E27FC236}">
                <a16:creationId xmlns:a16="http://schemas.microsoft.com/office/drawing/2014/main" id="{201E0047-453E-41D8-9D7D-F21A31C21D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71102" y="2365639"/>
            <a:ext cx="2163761" cy="2163761"/>
          </a:xfrm>
          <a:prstGeom prst="rect">
            <a:avLst/>
          </a:prstGeom>
        </p:spPr>
      </p:pic>
      <p:cxnSp>
        <p:nvCxnSpPr>
          <p:cNvPr id="14" name="Straight Arrow Connector 13">
            <a:extLst>
              <a:ext uri="{FF2B5EF4-FFF2-40B4-BE49-F238E27FC236}">
                <a16:creationId xmlns:a16="http://schemas.microsoft.com/office/drawing/2014/main" id="{802379C1-B4AE-444C-BF04-802D42766470}"/>
              </a:ext>
            </a:extLst>
          </p:cNvPr>
          <p:cNvCxnSpPr/>
          <p:nvPr/>
        </p:nvCxnSpPr>
        <p:spPr>
          <a:xfrm>
            <a:off x="7680745" y="3517853"/>
            <a:ext cx="74246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descr="A screen shot of a cell phone&#10;&#10;Description automatically generated with low confidence">
            <a:extLst>
              <a:ext uri="{FF2B5EF4-FFF2-40B4-BE49-F238E27FC236}">
                <a16:creationId xmlns:a16="http://schemas.microsoft.com/office/drawing/2014/main" id="{544D2B1B-6E01-4F69-8CE8-CD579F9F4AE2}"/>
              </a:ext>
            </a:extLst>
          </p:cNvPr>
          <p:cNvPicPr>
            <a:picLocks noChangeAspect="1"/>
          </p:cNvPicPr>
          <p:nvPr/>
        </p:nvPicPr>
        <p:blipFill rotWithShape="1">
          <a:blip r:embed="rId6">
            <a:extLst>
              <a:ext uri="{28A0092B-C50C-407E-A947-70E740481C1C}">
                <a14:useLocalDpi xmlns:a14="http://schemas.microsoft.com/office/drawing/2010/main" val="0"/>
              </a:ext>
            </a:extLst>
          </a:blip>
          <a:srcRect b="30342"/>
          <a:stretch/>
        </p:blipFill>
        <p:spPr>
          <a:xfrm>
            <a:off x="8066541" y="4161072"/>
            <a:ext cx="1577643" cy="2077232"/>
          </a:xfrm>
          <a:prstGeom prst="rect">
            <a:avLst/>
          </a:prstGeom>
        </p:spPr>
      </p:pic>
      <p:cxnSp>
        <p:nvCxnSpPr>
          <p:cNvPr id="16" name="Straight Arrow Connector 15">
            <a:extLst>
              <a:ext uri="{FF2B5EF4-FFF2-40B4-BE49-F238E27FC236}">
                <a16:creationId xmlns:a16="http://schemas.microsoft.com/office/drawing/2014/main" id="{4EF70044-7A33-4937-A5B3-87FAF54B170A}"/>
              </a:ext>
            </a:extLst>
          </p:cNvPr>
          <p:cNvCxnSpPr/>
          <p:nvPr/>
        </p:nvCxnSpPr>
        <p:spPr>
          <a:xfrm>
            <a:off x="7253742" y="6061760"/>
            <a:ext cx="74246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2076BD6-FB7E-468B-AC3D-DDC5A74B8B4F}"/>
              </a:ext>
            </a:extLst>
          </p:cNvPr>
          <p:cNvSpPr/>
          <p:nvPr/>
        </p:nvSpPr>
        <p:spPr>
          <a:xfrm>
            <a:off x="8564379" y="5977780"/>
            <a:ext cx="372044" cy="188558"/>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tx1"/>
                </a:solidFill>
              </a:rPr>
              <a:t>100%</a:t>
            </a:r>
          </a:p>
        </p:txBody>
      </p:sp>
      <p:pic>
        <p:nvPicPr>
          <p:cNvPr id="18" name="Picture 17">
            <a:extLst>
              <a:ext uri="{FF2B5EF4-FFF2-40B4-BE49-F238E27FC236}">
                <a16:creationId xmlns:a16="http://schemas.microsoft.com/office/drawing/2014/main" id="{36EBF1DF-F217-3CA5-7D7D-7087FE25325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7846" t="31111" r="22163" b="28889"/>
          <a:stretch/>
        </p:blipFill>
        <p:spPr>
          <a:xfrm>
            <a:off x="7460188" y="1877491"/>
            <a:ext cx="978649" cy="652533"/>
          </a:xfrm>
          <a:prstGeom prst="rect">
            <a:avLst/>
          </a:prstGeom>
        </p:spPr>
      </p:pic>
    </p:spTree>
    <p:extLst>
      <p:ext uri="{BB962C8B-B14F-4D97-AF65-F5344CB8AC3E}">
        <p14:creationId xmlns:p14="http://schemas.microsoft.com/office/powerpoint/2010/main" val="25573438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Connect</a:t>
            </a:r>
          </a:p>
        </p:txBody>
      </p:sp>
      <p:sp>
        <p:nvSpPr>
          <p:cNvPr id="10" name="TextBox 9">
            <a:extLst>
              <a:ext uri="{FF2B5EF4-FFF2-40B4-BE49-F238E27FC236}">
                <a16:creationId xmlns:a16="http://schemas.microsoft.com/office/drawing/2014/main" id="{95F1FFE3-04B4-4B3F-AB73-748E6F5AB581}"/>
              </a:ext>
            </a:extLst>
          </p:cNvPr>
          <p:cNvSpPr txBox="1"/>
          <p:nvPr/>
        </p:nvSpPr>
        <p:spPr>
          <a:xfrm>
            <a:off x="505726" y="190005"/>
            <a:ext cx="9016636" cy="584775"/>
          </a:xfrm>
          <a:prstGeom prst="rect">
            <a:avLst/>
          </a:prstGeom>
          <a:noFill/>
        </p:spPr>
        <p:txBody>
          <a:bodyPr wrap="none" rtlCol="0">
            <a:spAutoFit/>
          </a:bodyPr>
          <a:lstStyle/>
          <a:p>
            <a:r>
              <a:rPr lang="en-US" sz="3200" dirty="0">
                <a:latin typeface="DIN 2014" panose="020F0502020204030204" pitchFamily="34" charset="0"/>
                <a:ea typeface="DIN 2014" panose="020F0502020204030204" pitchFamily="34" charset="0"/>
              </a:rPr>
              <a:t>Refills: Change System Setting from 40 </a:t>
            </a:r>
            <a:r>
              <a:rPr lang="en-US" sz="3200" dirty="0" err="1">
                <a:latin typeface="DIN 2014" panose="020F0502020204030204" pitchFamily="34" charset="0"/>
                <a:ea typeface="DIN 2014" panose="020F0502020204030204" pitchFamily="34" charset="0"/>
              </a:rPr>
              <a:t>Hrs</a:t>
            </a:r>
            <a:r>
              <a:rPr lang="en-US" sz="3200" dirty="0">
                <a:latin typeface="DIN 2014" panose="020F0502020204030204" pitchFamily="34" charset="0"/>
                <a:ea typeface="DIN 2014" panose="020F0502020204030204" pitchFamily="34" charset="0"/>
              </a:rPr>
              <a:t> to 180 </a:t>
            </a:r>
            <a:r>
              <a:rPr lang="en-US" sz="3200" dirty="0" err="1">
                <a:latin typeface="DIN 2014" panose="020F0502020204030204" pitchFamily="34" charset="0"/>
                <a:ea typeface="DIN 2014" panose="020F0502020204030204" pitchFamily="34" charset="0"/>
              </a:rPr>
              <a:t>Hrs</a:t>
            </a:r>
            <a:endParaRPr lang="en-US" sz="3200" dirty="0">
              <a:latin typeface="DIN 2014" panose="020F0502020204030204" pitchFamily="34" charset="0"/>
              <a:ea typeface="DIN 2014" panose="020F0502020204030204" pitchFamily="34" charset="0"/>
            </a:endParaRPr>
          </a:p>
        </p:txBody>
      </p:sp>
      <p:sp>
        <p:nvSpPr>
          <p:cNvPr id="2" name="TextBox 1">
            <a:extLst>
              <a:ext uri="{FF2B5EF4-FFF2-40B4-BE49-F238E27FC236}">
                <a16:creationId xmlns:a16="http://schemas.microsoft.com/office/drawing/2014/main" id="{6405D9F3-88D4-434A-931D-7E3AE43CFD76}"/>
              </a:ext>
            </a:extLst>
          </p:cNvPr>
          <p:cNvSpPr txBox="1"/>
          <p:nvPr/>
        </p:nvSpPr>
        <p:spPr>
          <a:xfrm>
            <a:off x="517348" y="1297773"/>
            <a:ext cx="7875254" cy="6076343"/>
          </a:xfrm>
          <a:prstGeom prst="rect">
            <a:avLst/>
          </a:prstGeom>
          <a:noFill/>
        </p:spPr>
        <p:txBody>
          <a:bodyPr wrap="square" rtlCol="0">
            <a:spAutoFit/>
          </a:bodyPr>
          <a:lstStyle/>
          <a:p>
            <a:pPr marL="342900" indent="-342900">
              <a:buAutoNum type="arabicPeriod"/>
            </a:pPr>
            <a:r>
              <a:rPr lang="en-US" b="1" dirty="0"/>
              <a:t>Insert 180 </a:t>
            </a:r>
            <a:r>
              <a:rPr lang="en-US" b="1" dirty="0" err="1"/>
              <a:t>Hr</a:t>
            </a:r>
            <a:r>
              <a:rPr lang="en-US" b="1" dirty="0"/>
              <a:t> repellent cartridges </a:t>
            </a:r>
            <a:r>
              <a:rPr lang="en-US" dirty="0"/>
              <a:t>in the </a:t>
            </a:r>
            <a:r>
              <a:rPr lang="en-US" dirty="0" err="1"/>
              <a:t>repellers</a:t>
            </a:r>
            <a:endParaRPr lang="en-US" dirty="0"/>
          </a:p>
          <a:p>
            <a:pPr marL="342900" indent="-342900">
              <a:buAutoNum type="arabicPeriod"/>
            </a:pPr>
            <a:endParaRPr lang="en-US" b="1" dirty="0"/>
          </a:p>
          <a:p>
            <a:pPr marL="342900" indent="-342900">
              <a:buAutoNum type="arabicPeriod"/>
            </a:pPr>
            <a:endParaRPr lang="en-US" b="1" dirty="0"/>
          </a:p>
          <a:p>
            <a:pPr marL="342900" indent="-342900">
              <a:buAutoNum type="arabicPeriod"/>
            </a:pPr>
            <a:r>
              <a:rPr lang="en-US" b="1" dirty="0"/>
              <a:t>Customer selects 180 </a:t>
            </a:r>
            <a:r>
              <a:rPr lang="en-US" b="1" dirty="0" err="1"/>
              <a:t>Hr</a:t>
            </a:r>
            <a:r>
              <a:rPr lang="en-US" b="1" dirty="0"/>
              <a:t> refills (grey cap) on their app</a:t>
            </a:r>
          </a:p>
          <a:p>
            <a:pPr marL="342900" indent="-342900">
              <a:buAutoNum type="arabicPeriod"/>
            </a:pPr>
            <a:endParaRPr lang="en-US" b="1" dirty="0"/>
          </a:p>
          <a:p>
            <a:pPr marL="342900" indent="-342900">
              <a:buAutoNum type="arabicPeriod"/>
            </a:pPr>
            <a:endParaRPr lang="en-US" b="1" dirty="0"/>
          </a:p>
          <a:p>
            <a:pPr marL="342900" indent="-342900">
              <a:buAutoNum type="arabicPeriod"/>
            </a:pPr>
            <a:r>
              <a:rPr lang="en-US" b="1" dirty="0"/>
              <a:t>If customer isn’t home, use Hub to reset refills to 180 hrs.  </a:t>
            </a:r>
            <a:r>
              <a:rPr lang="en-US" sz="1600" b="1" dirty="0"/>
              <a:t> </a:t>
            </a:r>
            <a:r>
              <a:rPr lang="en-US" sz="1600" dirty="0"/>
              <a:t>(Watch </a:t>
            </a:r>
            <a:r>
              <a:rPr lang="en-US" sz="1600" b="1" dirty="0">
                <a:hlinkClick r:id="rId3"/>
              </a:rPr>
              <a:t>video</a:t>
            </a:r>
            <a:r>
              <a:rPr lang="en-US" sz="1200" b="1" dirty="0"/>
              <a:t>)</a:t>
            </a:r>
          </a:p>
          <a:p>
            <a:pPr marL="800100" lvl="1" indent="-342900">
              <a:lnSpc>
                <a:spcPct val="107000"/>
              </a:lnSpc>
              <a:buFont typeface="Arial" panose="020B0604020202020204" pitchFamily="34" charset="0"/>
              <a:buChar char="•"/>
            </a:pPr>
            <a:r>
              <a:rPr lang="en-US"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 enter refill selection mode, press and hold the Hub power button until a second series of flashes is emitted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R</a:t>
            </a:r>
            <a:r>
              <a:rPr lang="en-US"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elease the hub power button to enter refill selection mode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Click the Hub to cycle through the three colors that correspond to the refill amounts.</a:t>
            </a:r>
            <a:r>
              <a:rPr lang="en-US" sz="1400" dirty="0">
                <a:latin typeface="Calibri" panose="020F0502020204030204" pitchFamily="34" charset="0"/>
                <a:ea typeface="Calibri" panose="020F0502020204030204" pitchFamily="34" charset="0"/>
                <a:cs typeface="Times New Roman" panose="02020603050405020304" pitchFamily="18" charset="0"/>
              </a:rPr>
              <a:t>  </a:t>
            </a:r>
          </a:p>
          <a:p>
            <a:pPr marL="800100" lvl="1" indent="-342900">
              <a:lnSpc>
                <a:spcPct val="107000"/>
              </a:lnSpc>
              <a:buFont typeface="Arial" panose="020B0604020202020204" pitchFamily="34" charset="0"/>
              <a:buChar char="•"/>
            </a:pPr>
            <a:r>
              <a:rPr lang="en-US"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Select the correct cap color for your refill (g</a:t>
            </a:r>
            <a:r>
              <a:rPr lang="en-US" sz="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rey</a:t>
            </a:r>
            <a:r>
              <a:rPr lang="en-US"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color = 180 </a:t>
            </a:r>
            <a:r>
              <a:rPr lang="en-US" sz="14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Hr</a:t>
            </a:r>
            <a:r>
              <a:rPr lang="en-US"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hours)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Press and hold the Hub power button until the light turns solid. </a:t>
            </a:r>
          </a:p>
          <a:p>
            <a:pPr marL="800100" lvl="1" indent="-342900">
              <a:lnSpc>
                <a:spcPct val="107000"/>
              </a:lnSpc>
              <a:buFont typeface="Arial" panose="020B0604020202020204" pitchFamily="34" charset="0"/>
              <a:buChar char="•"/>
            </a:pPr>
            <a:r>
              <a:rPr lang="en-US"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Release the button and your new selection will be locked in.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Arial" panose="020B0604020202020204" pitchFamily="34" charset="0"/>
              <a:buChar char="•"/>
            </a:pPr>
            <a:endParaRPr lang="en-US" sz="1000" dirty="0"/>
          </a:p>
          <a:p>
            <a:pPr marL="800100" lvl="1" indent="-342900">
              <a:buFont typeface="Wingdings" panose="05000000000000000000" pitchFamily="2" charset="2"/>
              <a:buChar char="Ø"/>
            </a:pPr>
            <a:r>
              <a:rPr lang="en-US" dirty="0"/>
              <a:t>What does resetting the hub do?</a:t>
            </a:r>
          </a:p>
          <a:p>
            <a:pPr marL="1257300" lvl="2" indent="-342900">
              <a:buFont typeface="Arial" panose="020B0604020202020204" pitchFamily="34" charset="0"/>
              <a:buChar char="•"/>
            </a:pPr>
            <a:r>
              <a:rPr lang="en-US" sz="1400" dirty="0"/>
              <a:t>Dashboard is reset, showing 100% refill life</a:t>
            </a:r>
          </a:p>
          <a:p>
            <a:pPr marL="1257300" lvl="2" indent="-342900">
              <a:buFont typeface="Arial" panose="020B0604020202020204" pitchFamily="34" charset="0"/>
              <a:buChar char="•"/>
            </a:pPr>
            <a:r>
              <a:rPr lang="en-US" sz="1400" dirty="0"/>
              <a:t>Customer’s app is reset, showing 100% refill life</a:t>
            </a:r>
          </a:p>
          <a:p>
            <a:pPr marL="1257300" lvl="2" indent="-342900">
              <a:buFont typeface="Arial" panose="020B0604020202020204" pitchFamily="34" charset="0"/>
              <a:buChar char="•"/>
            </a:pPr>
            <a:r>
              <a:rPr lang="en-US" sz="1400" dirty="0"/>
              <a:t>Internal timer on the hub will reset to 100% ensuring red refill LED indicators on repellers will flash when refill is low.</a:t>
            </a:r>
            <a:endParaRPr lang="en-US" dirty="0"/>
          </a:p>
          <a:p>
            <a:pPr lvl="1"/>
            <a:endParaRPr lang="en-US" sz="1000" dirty="0"/>
          </a:p>
          <a:p>
            <a:pPr lvl="1"/>
            <a:endParaRPr lang="en-US" sz="1000" dirty="0"/>
          </a:p>
          <a:p>
            <a:pPr marL="800100" lvl="1" indent="-342900">
              <a:buFont typeface="Arial" panose="020B0604020202020204" pitchFamily="34" charset="0"/>
              <a:buChar char="•"/>
            </a:pPr>
            <a:endParaRPr lang="en-US" dirty="0"/>
          </a:p>
          <a:p>
            <a:endParaRPr lang="en-US" dirty="0"/>
          </a:p>
          <a:p>
            <a:pPr marL="342900" indent="-342900">
              <a:buAutoNum type="arabicPeriod"/>
            </a:pPr>
            <a:endParaRPr lang="en-US" dirty="0"/>
          </a:p>
        </p:txBody>
      </p:sp>
      <p:pic>
        <p:nvPicPr>
          <p:cNvPr id="11" name="Picture 10">
            <a:extLst>
              <a:ext uri="{FF2B5EF4-FFF2-40B4-BE49-F238E27FC236}">
                <a16:creationId xmlns:a16="http://schemas.microsoft.com/office/drawing/2014/main" id="{B5F8EF9A-3984-4A36-8F25-5CCEA232F2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63636" y="718385"/>
            <a:ext cx="1871030" cy="1403273"/>
          </a:xfrm>
          <a:prstGeom prst="rect">
            <a:avLst/>
          </a:prstGeom>
        </p:spPr>
      </p:pic>
      <p:pic>
        <p:nvPicPr>
          <p:cNvPr id="13" name="Picture 12">
            <a:extLst>
              <a:ext uri="{FF2B5EF4-FFF2-40B4-BE49-F238E27FC236}">
                <a16:creationId xmlns:a16="http://schemas.microsoft.com/office/drawing/2014/main" id="{201E0047-453E-41D8-9D7D-F21A31C21D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34666" y="3727915"/>
            <a:ext cx="2163761" cy="2163761"/>
          </a:xfrm>
          <a:prstGeom prst="rect">
            <a:avLst/>
          </a:prstGeom>
        </p:spPr>
      </p:pic>
      <p:cxnSp>
        <p:nvCxnSpPr>
          <p:cNvPr id="14" name="Straight Arrow Connector 13">
            <a:extLst>
              <a:ext uri="{FF2B5EF4-FFF2-40B4-BE49-F238E27FC236}">
                <a16:creationId xmlns:a16="http://schemas.microsoft.com/office/drawing/2014/main" id="{802379C1-B4AE-444C-BF04-802D42766470}"/>
              </a:ext>
            </a:extLst>
          </p:cNvPr>
          <p:cNvCxnSpPr/>
          <p:nvPr/>
        </p:nvCxnSpPr>
        <p:spPr>
          <a:xfrm>
            <a:off x="7518468" y="4809796"/>
            <a:ext cx="74246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36EBF1DF-F217-3CA5-7D7D-7087FE25325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7846" t="31111" r="22163" b="28889"/>
          <a:stretch/>
        </p:blipFill>
        <p:spPr>
          <a:xfrm>
            <a:off x="6096000" y="1465784"/>
            <a:ext cx="697294" cy="464934"/>
          </a:xfrm>
          <a:prstGeom prst="rect">
            <a:avLst/>
          </a:prstGeom>
        </p:spPr>
      </p:pic>
      <p:cxnSp>
        <p:nvCxnSpPr>
          <p:cNvPr id="19" name="Straight Arrow Connector 18">
            <a:extLst>
              <a:ext uri="{FF2B5EF4-FFF2-40B4-BE49-F238E27FC236}">
                <a16:creationId xmlns:a16="http://schemas.microsoft.com/office/drawing/2014/main" id="{7F269857-72BC-359E-2D10-21F7518D3061}"/>
              </a:ext>
            </a:extLst>
          </p:cNvPr>
          <p:cNvCxnSpPr>
            <a:cxnSpLocks/>
          </p:cNvCxnSpPr>
          <p:nvPr/>
        </p:nvCxnSpPr>
        <p:spPr>
          <a:xfrm>
            <a:off x="6604985" y="2447111"/>
            <a:ext cx="309882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E76BC95-BBAD-0246-B9F3-3BBA366D4ED3}"/>
              </a:ext>
            </a:extLst>
          </p:cNvPr>
          <p:cNvSpPr/>
          <p:nvPr/>
        </p:nvSpPr>
        <p:spPr>
          <a:xfrm>
            <a:off x="10940783" y="106532"/>
            <a:ext cx="1251899" cy="67514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5466E78-22F6-A7DC-BEF7-5AE78442A5FC}"/>
              </a:ext>
            </a:extLst>
          </p:cNvPr>
          <p:cNvPicPr>
            <a:picLocks noChangeAspect="1"/>
          </p:cNvPicPr>
          <p:nvPr/>
        </p:nvPicPr>
        <p:blipFill>
          <a:blip r:embed="rId7"/>
          <a:stretch>
            <a:fillRect/>
          </a:stretch>
        </p:blipFill>
        <p:spPr>
          <a:xfrm>
            <a:off x="9832029" y="700897"/>
            <a:ext cx="1552879" cy="3344662"/>
          </a:xfrm>
          <a:prstGeom prst="rect">
            <a:avLst/>
          </a:prstGeom>
        </p:spPr>
      </p:pic>
    </p:spTree>
    <p:extLst>
      <p:ext uri="{BB962C8B-B14F-4D97-AF65-F5344CB8AC3E}">
        <p14:creationId xmlns:p14="http://schemas.microsoft.com/office/powerpoint/2010/main" val="6031653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Connect</a:t>
            </a:r>
          </a:p>
        </p:txBody>
      </p:sp>
      <p:sp>
        <p:nvSpPr>
          <p:cNvPr id="10" name="TextBox 9">
            <a:extLst>
              <a:ext uri="{FF2B5EF4-FFF2-40B4-BE49-F238E27FC236}">
                <a16:creationId xmlns:a16="http://schemas.microsoft.com/office/drawing/2014/main" id="{95F1FFE3-04B4-4B3F-AB73-748E6F5AB581}"/>
              </a:ext>
            </a:extLst>
          </p:cNvPr>
          <p:cNvSpPr txBox="1"/>
          <p:nvPr/>
        </p:nvSpPr>
        <p:spPr>
          <a:xfrm>
            <a:off x="543621" y="346231"/>
            <a:ext cx="5209055" cy="584775"/>
          </a:xfrm>
          <a:prstGeom prst="rect">
            <a:avLst/>
          </a:prstGeom>
          <a:noFill/>
        </p:spPr>
        <p:txBody>
          <a:bodyPr wrap="none" rtlCol="0">
            <a:spAutoFit/>
          </a:bodyPr>
          <a:lstStyle/>
          <a:p>
            <a:r>
              <a:rPr lang="en-US" sz="3200" dirty="0">
                <a:latin typeface="DIN 2014" panose="020F0502020204030204" pitchFamily="34" charset="0"/>
                <a:ea typeface="DIN 2014" panose="020F0502020204030204" pitchFamily="34" charset="0"/>
              </a:rPr>
              <a:t>Refills:  When to replace them</a:t>
            </a:r>
          </a:p>
        </p:txBody>
      </p:sp>
      <p:sp>
        <p:nvSpPr>
          <p:cNvPr id="2" name="TextBox 1">
            <a:extLst>
              <a:ext uri="{FF2B5EF4-FFF2-40B4-BE49-F238E27FC236}">
                <a16:creationId xmlns:a16="http://schemas.microsoft.com/office/drawing/2014/main" id="{6405D9F3-88D4-434A-931D-7E3AE43CFD76}"/>
              </a:ext>
            </a:extLst>
          </p:cNvPr>
          <p:cNvSpPr txBox="1"/>
          <p:nvPr/>
        </p:nvSpPr>
        <p:spPr>
          <a:xfrm>
            <a:off x="543621" y="1246144"/>
            <a:ext cx="5747764" cy="2492990"/>
          </a:xfrm>
          <a:prstGeom prst="rect">
            <a:avLst/>
          </a:prstGeom>
          <a:noFill/>
        </p:spPr>
        <p:txBody>
          <a:bodyPr wrap="square" rtlCol="0">
            <a:spAutoFit/>
          </a:bodyPr>
          <a:lstStyle/>
          <a:p>
            <a:pPr>
              <a:spcAft>
                <a:spcPts val="1200"/>
              </a:spcAft>
            </a:pPr>
            <a:r>
              <a:rPr lang="en-US" b="1" u="sng" dirty="0"/>
              <a:t>Professionals</a:t>
            </a:r>
          </a:p>
          <a:p>
            <a:pPr marL="342900" indent="-342900">
              <a:spcAft>
                <a:spcPts val="1200"/>
              </a:spcAft>
              <a:buAutoNum type="arabicPeriod"/>
            </a:pPr>
            <a:r>
              <a:rPr lang="en-US" dirty="0"/>
              <a:t>Check the dashboard.  When refill life reaches 25%,          the refill icon will turn red on the dashboard.  </a:t>
            </a:r>
          </a:p>
          <a:p>
            <a:pPr marL="342900" indent="-342900">
              <a:spcAft>
                <a:spcPts val="1200"/>
              </a:spcAft>
              <a:buAutoNum type="arabicPeriod"/>
            </a:pPr>
            <a:r>
              <a:rPr lang="en-US" dirty="0"/>
              <a:t>That means there are 10 hours left and it’s time to schedule replacement.  </a:t>
            </a:r>
          </a:p>
          <a:p>
            <a:pPr marL="342900" indent="-342900">
              <a:spcAft>
                <a:spcPts val="1200"/>
              </a:spcAft>
              <a:buAutoNum type="arabicPeriod"/>
            </a:pPr>
            <a:r>
              <a:rPr lang="en-US" dirty="0"/>
              <a:t>Ideally replace cartridges by </a:t>
            </a:r>
            <a:r>
              <a:rPr lang="en-US" b="1" dirty="0"/>
              <a:t>36</a:t>
            </a:r>
            <a:r>
              <a:rPr lang="en-US" dirty="0"/>
              <a:t> hours.  Just like a car gas tank, the last 5% of life can be variable.</a:t>
            </a:r>
          </a:p>
        </p:txBody>
      </p:sp>
      <p:sp>
        <p:nvSpPr>
          <p:cNvPr id="12" name="TextBox 11">
            <a:extLst>
              <a:ext uri="{FF2B5EF4-FFF2-40B4-BE49-F238E27FC236}">
                <a16:creationId xmlns:a16="http://schemas.microsoft.com/office/drawing/2014/main" id="{1F34C94B-C384-4AB0-A22C-0527161330ED}"/>
              </a:ext>
            </a:extLst>
          </p:cNvPr>
          <p:cNvSpPr txBox="1"/>
          <p:nvPr/>
        </p:nvSpPr>
        <p:spPr>
          <a:xfrm>
            <a:off x="543622" y="4352639"/>
            <a:ext cx="6427702" cy="1938992"/>
          </a:xfrm>
          <a:prstGeom prst="rect">
            <a:avLst/>
          </a:prstGeom>
          <a:noFill/>
        </p:spPr>
        <p:txBody>
          <a:bodyPr wrap="square" rtlCol="0">
            <a:spAutoFit/>
          </a:bodyPr>
          <a:lstStyle/>
          <a:p>
            <a:pPr>
              <a:spcAft>
                <a:spcPts val="1200"/>
              </a:spcAft>
            </a:pPr>
            <a:r>
              <a:rPr lang="en-US" b="1" u="sng" dirty="0"/>
              <a:t>Customers</a:t>
            </a:r>
          </a:p>
          <a:p>
            <a:pPr marL="342900" indent="-342900">
              <a:spcAft>
                <a:spcPts val="1200"/>
              </a:spcAft>
              <a:buAutoNum type="arabicPeriod"/>
            </a:pPr>
            <a:r>
              <a:rPr lang="en-US" dirty="0"/>
              <a:t>At 25% refill life, the repeller will flash red 1x every 30 seconds.</a:t>
            </a:r>
          </a:p>
          <a:p>
            <a:pPr marL="342900" indent="-342900">
              <a:spcAft>
                <a:spcPts val="1200"/>
              </a:spcAft>
              <a:buAutoNum type="arabicPeriod"/>
            </a:pPr>
            <a:r>
              <a:rPr lang="en-US" dirty="0"/>
              <a:t>At 25% refill life, the LIV+ app will send the customer a push notification to their phone.</a:t>
            </a:r>
          </a:p>
          <a:p>
            <a:pPr marL="342900" indent="-342900">
              <a:spcAft>
                <a:spcPts val="1200"/>
              </a:spcAft>
              <a:buAutoNum type="arabicPeriod"/>
            </a:pPr>
            <a:r>
              <a:rPr lang="en-US" dirty="0"/>
              <a:t>At 0% the </a:t>
            </a:r>
            <a:r>
              <a:rPr lang="en-US" dirty="0" err="1"/>
              <a:t>repeller</a:t>
            </a:r>
            <a:r>
              <a:rPr lang="en-US" dirty="0"/>
              <a:t> lights will turn red.</a:t>
            </a:r>
          </a:p>
        </p:txBody>
      </p:sp>
      <p:pic>
        <p:nvPicPr>
          <p:cNvPr id="13" name="Picture 12">
            <a:extLst>
              <a:ext uri="{FF2B5EF4-FFF2-40B4-BE49-F238E27FC236}">
                <a16:creationId xmlns:a16="http://schemas.microsoft.com/office/drawing/2014/main" id="{A25B371C-019C-864E-0F21-C72C37D629D7}"/>
              </a:ext>
            </a:extLst>
          </p:cNvPr>
          <p:cNvPicPr>
            <a:picLocks noChangeAspect="1"/>
          </p:cNvPicPr>
          <p:nvPr/>
        </p:nvPicPr>
        <p:blipFill>
          <a:blip r:embed="rId3"/>
          <a:stretch>
            <a:fillRect/>
          </a:stretch>
        </p:blipFill>
        <p:spPr>
          <a:xfrm>
            <a:off x="6522437" y="472346"/>
            <a:ext cx="1885536" cy="1116894"/>
          </a:xfrm>
          <a:prstGeom prst="rect">
            <a:avLst/>
          </a:prstGeom>
        </p:spPr>
      </p:pic>
      <p:pic>
        <p:nvPicPr>
          <p:cNvPr id="15" name="Picture 14" descr="A picture containing ground, outdoor, rock, bin&#10;&#10;Description automatically generated">
            <a:extLst>
              <a:ext uri="{FF2B5EF4-FFF2-40B4-BE49-F238E27FC236}">
                <a16:creationId xmlns:a16="http://schemas.microsoft.com/office/drawing/2014/main" id="{3795729E-86C2-E4B1-0896-885D79272E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1324" y="4352639"/>
            <a:ext cx="1706850" cy="2274547"/>
          </a:xfrm>
          <a:prstGeom prst="rect">
            <a:avLst/>
          </a:prstGeom>
        </p:spPr>
      </p:pic>
      <p:sp>
        <p:nvSpPr>
          <p:cNvPr id="16" name="Rectangle 15">
            <a:extLst>
              <a:ext uri="{FF2B5EF4-FFF2-40B4-BE49-F238E27FC236}">
                <a16:creationId xmlns:a16="http://schemas.microsoft.com/office/drawing/2014/main" id="{A48AEF55-9B9C-7ED4-025D-094816575818}"/>
              </a:ext>
            </a:extLst>
          </p:cNvPr>
          <p:cNvSpPr/>
          <p:nvPr/>
        </p:nvSpPr>
        <p:spPr>
          <a:xfrm>
            <a:off x="10939549" y="335298"/>
            <a:ext cx="1252451" cy="65227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E7BC1C0-CCEE-CABF-C609-930433026356}"/>
              </a:ext>
            </a:extLst>
          </p:cNvPr>
          <p:cNvPicPr>
            <a:picLocks noChangeAspect="1"/>
          </p:cNvPicPr>
          <p:nvPr/>
        </p:nvPicPr>
        <p:blipFill rotWithShape="1">
          <a:blip r:embed="rId5"/>
          <a:srcRect r="40397"/>
          <a:stretch/>
        </p:blipFill>
        <p:spPr>
          <a:xfrm>
            <a:off x="6406854" y="1760344"/>
            <a:ext cx="5330815" cy="1638300"/>
          </a:xfrm>
          <a:prstGeom prst="rect">
            <a:avLst/>
          </a:prstGeom>
        </p:spPr>
      </p:pic>
    </p:spTree>
    <p:extLst>
      <p:ext uri="{BB962C8B-B14F-4D97-AF65-F5344CB8AC3E}">
        <p14:creationId xmlns:p14="http://schemas.microsoft.com/office/powerpoint/2010/main" val="24358762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Connect</a:t>
            </a:r>
          </a:p>
        </p:txBody>
      </p:sp>
      <p:sp>
        <p:nvSpPr>
          <p:cNvPr id="10" name="TextBox 9">
            <a:extLst>
              <a:ext uri="{FF2B5EF4-FFF2-40B4-BE49-F238E27FC236}">
                <a16:creationId xmlns:a16="http://schemas.microsoft.com/office/drawing/2014/main" id="{95F1FFE3-04B4-4B3F-AB73-748E6F5AB581}"/>
              </a:ext>
            </a:extLst>
          </p:cNvPr>
          <p:cNvSpPr txBox="1"/>
          <p:nvPr/>
        </p:nvSpPr>
        <p:spPr>
          <a:xfrm>
            <a:off x="1028253" y="355375"/>
            <a:ext cx="1743619" cy="584775"/>
          </a:xfrm>
          <a:prstGeom prst="rect">
            <a:avLst/>
          </a:prstGeom>
          <a:noFill/>
        </p:spPr>
        <p:txBody>
          <a:bodyPr wrap="none" rtlCol="0">
            <a:spAutoFit/>
          </a:bodyPr>
          <a:lstStyle/>
          <a:p>
            <a:r>
              <a:rPr lang="en-US" sz="3200" dirty="0">
                <a:latin typeface="DIN 2014" panose="020F0502020204030204" pitchFamily="34" charset="0"/>
                <a:ea typeface="DIN 2014" panose="020F0502020204030204" pitchFamily="34" charset="0"/>
              </a:rPr>
              <a:t>Warranty</a:t>
            </a:r>
          </a:p>
        </p:txBody>
      </p:sp>
      <p:sp>
        <p:nvSpPr>
          <p:cNvPr id="2" name="TextBox 1">
            <a:extLst>
              <a:ext uri="{FF2B5EF4-FFF2-40B4-BE49-F238E27FC236}">
                <a16:creationId xmlns:a16="http://schemas.microsoft.com/office/drawing/2014/main" id="{6487F20C-E823-4034-86A2-D164A9F8B287}"/>
              </a:ext>
            </a:extLst>
          </p:cNvPr>
          <p:cNvSpPr txBox="1"/>
          <p:nvPr/>
        </p:nvSpPr>
        <p:spPr>
          <a:xfrm>
            <a:off x="1028253" y="1720840"/>
            <a:ext cx="8241582" cy="4431983"/>
          </a:xfrm>
          <a:prstGeom prst="rect">
            <a:avLst/>
          </a:prstGeom>
          <a:noFill/>
        </p:spPr>
        <p:txBody>
          <a:bodyPr wrap="square" rtlCol="0">
            <a:spAutoFit/>
          </a:bodyPr>
          <a:lstStyle/>
          <a:p>
            <a:pPr marL="285750" indent="-285750">
              <a:buFont typeface="Wingdings" panose="05000000000000000000" pitchFamily="2" charset="2"/>
              <a:buChar char="ü"/>
            </a:pPr>
            <a:r>
              <a:rPr lang="en-US" dirty="0"/>
              <a:t>We’ve got you covered, for every system you install.</a:t>
            </a:r>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r>
              <a:rPr lang="en-US" dirty="0"/>
              <a:t>Thermacell’s Limited Warranty covers any and all defects in </a:t>
            </a:r>
            <a:r>
              <a:rPr lang="en-US" u="sng" dirty="0"/>
              <a:t>manufacturing quality </a:t>
            </a:r>
            <a:r>
              <a:rPr lang="en-US" dirty="0"/>
              <a:t>and </a:t>
            </a:r>
            <a:r>
              <a:rPr lang="en-US" u="sng" dirty="0"/>
              <a:t>workmanship</a:t>
            </a:r>
            <a:r>
              <a:rPr lang="en-US" dirty="0"/>
              <a:t> for 5 years (exclusive to professionally installed systems). </a:t>
            </a:r>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r>
              <a:rPr lang="en-US" dirty="0"/>
              <a:t>If a customer is experiencing a defective Hub or Repeller and troubleshooting doesn’t resolve the issue:</a:t>
            </a:r>
            <a:endParaRPr lang="en-US" sz="800" dirty="0"/>
          </a:p>
          <a:p>
            <a:pPr marL="800100" lvl="1" indent="-342900">
              <a:spcBef>
                <a:spcPts val="1200"/>
              </a:spcBef>
              <a:buFont typeface="+mj-lt"/>
              <a:buAutoNum type="arabicPeriod"/>
            </a:pPr>
            <a:r>
              <a:rPr lang="en-US" dirty="0"/>
              <a:t>Replace the part from your inventory. </a:t>
            </a:r>
          </a:p>
          <a:p>
            <a:pPr marL="800100" lvl="1" indent="-342900">
              <a:spcBef>
                <a:spcPts val="1200"/>
              </a:spcBef>
              <a:buFont typeface="+mj-lt"/>
              <a:buAutoNum type="arabicPeriod"/>
            </a:pPr>
            <a:r>
              <a:rPr lang="en-US" dirty="0"/>
              <a:t>Contact Thermacell customer support at </a:t>
            </a:r>
            <a:r>
              <a:rPr lang="en-US" sz="1800" dirty="0">
                <a:effectLst/>
                <a:latin typeface="Calibri" panose="020F0502020204030204" pitchFamily="34" charset="0"/>
                <a:ea typeface="Calibri" panose="020F0502020204030204" pitchFamily="34" charset="0"/>
              </a:rPr>
              <a:t>781-778-7437</a:t>
            </a:r>
            <a:r>
              <a:rPr lang="en-US" dirty="0"/>
              <a:t>. They’ll complete a warranty claim on your behalf and send you a return label for the defective item</a:t>
            </a:r>
          </a:p>
          <a:p>
            <a:pPr marL="800100" lvl="1" indent="-342900">
              <a:spcBef>
                <a:spcPts val="1200"/>
              </a:spcBef>
              <a:buFont typeface="+mj-lt"/>
              <a:buAutoNum type="arabicPeriod"/>
            </a:pPr>
            <a:r>
              <a:rPr lang="en-US" dirty="0"/>
              <a:t>Send Thermacell the defective item. Once received, we’ll ship you a replacement. </a:t>
            </a:r>
          </a:p>
          <a:p>
            <a:endParaRPr lang="en-US" dirty="0"/>
          </a:p>
        </p:txBody>
      </p:sp>
    </p:spTree>
    <p:extLst>
      <p:ext uri="{BB962C8B-B14F-4D97-AF65-F5344CB8AC3E}">
        <p14:creationId xmlns:p14="http://schemas.microsoft.com/office/powerpoint/2010/main" val="28696257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ome, honeycomb&#10;&#10;Description automatically generated">
            <a:extLst>
              <a:ext uri="{FF2B5EF4-FFF2-40B4-BE49-F238E27FC236}">
                <a16:creationId xmlns:a16="http://schemas.microsoft.com/office/drawing/2014/main" id="{09A0DA0E-AED7-4C41-ACFD-FFFF434CB057}"/>
              </a:ext>
            </a:extLst>
          </p:cNvPr>
          <p:cNvPicPr>
            <a:picLocks noChangeAspect="1"/>
          </p:cNvPicPr>
          <p:nvPr/>
        </p:nvPicPr>
        <p:blipFill>
          <a:blip r:embed="rId2">
            <a:alphaModFix amt="35000"/>
            <a:extLst>
              <a:ext uri="{28A0092B-C50C-407E-A947-70E740481C1C}">
                <a14:useLocalDpi xmlns:a14="http://schemas.microsoft.com/office/drawing/2010/main"/>
              </a:ext>
            </a:extLst>
          </a:blip>
          <a:stretch>
            <a:fillRect/>
          </a:stretch>
        </p:blipFill>
        <p:spPr>
          <a:xfrm>
            <a:off x="-1848052" y="1"/>
            <a:ext cx="16338475" cy="6858000"/>
          </a:xfrm>
          <a:prstGeom prst="rect">
            <a:avLst/>
          </a:prstGeom>
        </p:spPr>
      </p:pic>
      <p:sp>
        <p:nvSpPr>
          <p:cNvPr id="4" name="TextBox 3">
            <a:extLst>
              <a:ext uri="{FF2B5EF4-FFF2-40B4-BE49-F238E27FC236}">
                <a16:creationId xmlns:a16="http://schemas.microsoft.com/office/drawing/2014/main" id="{B3AAF64A-81E4-435E-9FFB-2791DF926B7F}"/>
              </a:ext>
            </a:extLst>
          </p:cNvPr>
          <p:cNvSpPr txBox="1"/>
          <p:nvPr/>
        </p:nvSpPr>
        <p:spPr>
          <a:xfrm>
            <a:off x="2564603" y="2782669"/>
            <a:ext cx="8168170" cy="646331"/>
          </a:xfrm>
          <a:prstGeom prst="rect">
            <a:avLst/>
          </a:prstGeom>
          <a:noFill/>
        </p:spPr>
        <p:txBody>
          <a:bodyPr wrap="square" lIns="91440" tIns="45720" rIns="91440" bIns="45720" rtlCol="0" anchor="t">
            <a:spAutoFit/>
          </a:bodyPr>
          <a:lstStyle/>
          <a:p>
            <a:r>
              <a:rPr lang="en-US" sz="3600" dirty="0">
                <a:latin typeface="DIN 2014 Demi"/>
                <a:ea typeface="DIN 2014 Demi" panose="020B0604020202020204" pitchFamily="34" charset="0"/>
              </a:rPr>
              <a:t>Additional Resources &amp; Next Steps</a:t>
            </a:r>
            <a:endParaRPr lang="en-US" dirty="0"/>
          </a:p>
        </p:txBody>
      </p:sp>
      <p:pic>
        <p:nvPicPr>
          <p:cNvPr id="6" name="Picture 5" descr="Logo&#10;&#10;Description automatically generated">
            <a:extLst>
              <a:ext uri="{FF2B5EF4-FFF2-40B4-BE49-F238E27FC236}">
                <a16:creationId xmlns:a16="http://schemas.microsoft.com/office/drawing/2014/main" id="{9A8444E0-F34E-4599-8D1D-424C6CE9180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3468" y="5288737"/>
            <a:ext cx="2803011" cy="1194740"/>
          </a:xfrm>
          <a:prstGeom prst="rect">
            <a:avLst/>
          </a:prstGeom>
        </p:spPr>
      </p:pic>
    </p:spTree>
    <p:extLst>
      <p:ext uri="{BB962C8B-B14F-4D97-AF65-F5344CB8AC3E}">
        <p14:creationId xmlns:p14="http://schemas.microsoft.com/office/powerpoint/2010/main" val="17568260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C0B7DC-B070-4058-B29E-822AE644528E}"/>
              </a:ext>
            </a:extLst>
          </p:cNvPr>
          <p:cNvSpPr>
            <a:spLocks noGrp="1"/>
          </p:cNvSpPr>
          <p:nvPr>
            <p:ph type="title"/>
          </p:nvPr>
        </p:nvSpPr>
        <p:spPr>
          <a:xfrm>
            <a:off x="226646" y="228932"/>
            <a:ext cx="10963741" cy="607549"/>
          </a:xfrm>
          <a:ln>
            <a:noFill/>
          </a:ln>
        </p:spPr>
        <p:txBody>
          <a:bodyPr anchor="ctr">
            <a:noAutofit/>
          </a:bodyPr>
          <a:lstStyle/>
          <a:p>
            <a:r>
              <a:rPr lang="en-US" sz="2800" dirty="0">
                <a:latin typeface="DIN 2014 Demi" panose="020B0604020202020204" pitchFamily="34" charset="0"/>
                <a:ea typeface="DIN 2014 Demi" panose="020B0604020202020204" pitchFamily="34" charset="0"/>
              </a:rPr>
              <a:t>LIV Pro Online Tools &amp; Support</a:t>
            </a:r>
          </a:p>
        </p:txBody>
      </p:sp>
      <p:sp>
        <p:nvSpPr>
          <p:cNvPr id="15" name="TextBox 14">
            <a:extLst>
              <a:ext uri="{FF2B5EF4-FFF2-40B4-BE49-F238E27FC236}">
                <a16:creationId xmlns:a16="http://schemas.microsoft.com/office/drawing/2014/main" id="{A9E48171-B0C6-EA67-605B-41715EBC92F0}"/>
              </a:ext>
            </a:extLst>
          </p:cNvPr>
          <p:cNvSpPr txBox="1"/>
          <p:nvPr/>
        </p:nvSpPr>
        <p:spPr>
          <a:xfrm>
            <a:off x="226645" y="869332"/>
            <a:ext cx="11767087" cy="707886"/>
          </a:xfrm>
          <a:prstGeom prst="rect">
            <a:avLst/>
          </a:prstGeom>
          <a:noFill/>
        </p:spPr>
        <p:txBody>
          <a:bodyPr wrap="square" rtlCol="0">
            <a:spAutoFit/>
          </a:bodyPr>
          <a:lstStyle/>
          <a:p>
            <a:r>
              <a:rPr lang="en-US" sz="2000" dirty="0"/>
              <a:t>Thermacell has lots of materials online to get you up and running quickly.</a:t>
            </a:r>
          </a:p>
          <a:p>
            <a:r>
              <a:rPr lang="en-US" sz="2000" dirty="0"/>
              <a:t>Visit </a:t>
            </a:r>
            <a:r>
              <a:rPr lang="en-US" sz="2000" dirty="0">
                <a:hlinkClick r:id="rId3"/>
              </a:rPr>
              <a:t>Thermacellpro.com </a:t>
            </a:r>
            <a:r>
              <a:rPr lang="en-US" sz="2000" dirty="0"/>
              <a:t> and the </a:t>
            </a:r>
            <a:r>
              <a:rPr lang="en-US" sz="2000" dirty="0">
                <a:hlinkClick r:id="rId4"/>
              </a:rPr>
              <a:t>Resource Center </a:t>
            </a:r>
            <a:r>
              <a:rPr lang="en-US" sz="2000" dirty="0"/>
              <a:t> for the video library, guides and tools.</a:t>
            </a:r>
            <a:endParaRPr lang="en-US" dirty="0"/>
          </a:p>
        </p:txBody>
      </p:sp>
      <p:pic>
        <p:nvPicPr>
          <p:cNvPr id="8" name="Picture 7">
            <a:extLst>
              <a:ext uri="{FF2B5EF4-FFF2-40B4-BE49-F238E27FC236}">
                <a16:creationId xmlns:a16="http://schemas.microsoft.com/office/drawing/2014/main" id="{DAB83367-B772-DC6E-1A7F-E35CEB1CA718}"/>
              </a:ext>
            </a:extLst>
          </p:cNvPr>
          <p:cNvPicPr>
            <a:picLocks noChangeAspect="1"/>
          </p:cNvPicPr>
          <p:nvPr/>
        </p:nvPicPr>
        <p:blipFill>
          <a:blip r:embed="rId5"/>
          <a:stretch>
            <a:fillRect/>
          </a:stretch>
        </p:blipFill>
        <p:spPr>
          <a:xfrm>
            <a:off x="6110188" y="2121763"/>
            <a:ext cx="5261824" cy="4107810"/>
          </a:xfrm>
          <a:prstGeom prst="rect">
            <a:avLst/>
          </a:prstGeom>
        </p:spPr>
      </p:pic>
      <p:pic>
        <p:nvPicPr>
          <p:cNvPr id="17" name="Picture 16">
            <a:extLst>
              <a:ext uri="{FF2B5EF4-FFF2-40B4-BE49-F238E27FC236}">
                <a16:creationId xmlns:a16="http://schemas.microsoft.com/office/drawing/2014/main" id="{BD7BECB8-0B55-959D-224F-3CC39CBB758C}"/>
              </a:ext>
            </a:extLst>
          </p:cNvPr>
          <p:cNvPicPr>
            <a:picLocks noChangeAspect="1"/>
          </p:cNvPicPr>
          <p:nvPr/>
        </p:nvPicPr>
        <p:blipFill rotWithShape="1">
          <a:blip r:embed="rId6"/>
          <a:srcRect b="6204"/>
          <a:stretch/>
        </p:blipFill>
        <p:spPr>
          <a:xfrm>
            <a:off x="1485299" y="2254843"/>
            <a:ext cx="2899654" cy="4107809"/>
          </a:xfrm>
          <a:prstGeom prst="rect">
            <a:avLst/>
          </a:prstGeom>
        </p:spPr>
      </p:pic>
      <p:cxnSp>
        <p:nvCxnSpPr>
          <p:cNvPr id="23" name="Straight Arrow Connector 22">
            <a:extLst>
              <a:ext uri="{FF2B5EF4-FFF2-40B4-BE49-F238E27FC236}">
                <a16:creationId xmlns:a16="http://schemas.microsoft.com/office/drawing/2014/main" id="{90D7028F-87C9-C3A6-0E5A-9A17A7850212}"/>
              </a:ext>
            </a:extLst>
          </p:cNvPr>
          <p:cNvCxnSpPr/>
          <p:nvPr/>
        </p:nvCxnSpPr>
        <p:spPr>
          <a:xfrm>
            <a:off x="4174856" y="3429000"/>
            <a:ext cx="1935332"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27585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0A0F70-1723-415F-B780-9ED7142268C5}"/>
              </a:ext>
            </a:extLst>
          </p:cNvPr>
          <p:cNvSpPr/>
          <p:nvPr/>
        </p:nvSpPr>
        <p:spPr>
          <a:xfrm>
            <a:off x="11056374" y="4630995"/>
            <a:ext cx="1135626" cy="222700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18E2101-B785-4252-97FB-B1D43E232C15}"/>
              </a:ext>
            </a:extLst>
          </p:cNvPr>
          <p:cNvSpPr/>
          <p:nvPr/>
        </p:nvSpPr>
        <p:spPr>
          <a:xfrm>
            <a:off x="11056374" y="2227006"/>
            <a:ext cx="1135626" cy="240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One Rounded and One Snipped 6">
            <a:extLst>
              <a:ext uri="{FF2B5EF4-FFF2-40B4-BE49-F238E27FC236}">
                <a16:creationId xmlns:a16="http://schemas.microsoft.com/office/drawing/2014/main" id="{F0ECE0A1-32B2-4799-A93C-62C85842D0D6}"/>
              </a:ext>
            </a:extLst>
          </p:cNvPr>
          <p:cNvSpPr/>
          <p:nvPr/>
        </p:nvSpPr>
        <p:spPr>
          <a:xfrm>
            <a:off x="11056374" y="0"/>
            <a:ext cx="1135626" cy="2227006"/>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4813D97C-59A2-41FE-9479-CC86EBB61CD5}"/>
              </a:ext>
            </a:extLst>
          </p:cNvPr>
          <p:cNvSpPr txBox="1"/>
          <p:nvPr/>
        </p:nvSpPr>
        <p:spPr>
          <a:xfrm rot="5400000">
            <a:off x="10972169" y="732297"/>
            <a:ext cx="1149674"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Plan</a:t>
            </a:r>
          </a:p>
        </p:txBody>
      </p:sp>
      <p:sp>
        <p:nvSpPr>
          <p:cNvPr id="5" name="TextBox 4">
            <a:extLst>
              <a:ext uri="{FF2B5EF4-FFF2-40B4-BE49-F238E27FC236}">
                <a16:creationId xmlns:a16="http://schemas.microsoft.com/office/drawing/2014/main" id="{30A7B1D1-5D70-407E-B959-6D81F17EFBD2}"/>
              </a:ext>
            </a:extLst>
          </p:cNvPr>
          <p:cNvSpPr txBox="1"/>
          <p:nvPr/>
        </p:nvSpPr>
        <p:spPr>
          <a:xfrm rot="5400000">
            <a:off x="10774199" y="3075057"/>
            <a:ext cx="1545616" cy="707886"/>
          </a:xfrm>
          <a:prstGeom prst="rect">
            <a:avLst/>
          </a:prstGeom>
          <a:noFill/>
        </p:spPr>
        <p:txBody>
          <a:bodyPr wrap="none" rtlCol="0">
            <a:spAutoFit/>
          </a:bodyPr>
          <a:lstStyle/>
          <a:p>
            <a:r>
              <a:rPr lang="en-US" sz="4000">
                <a:latin typeface="DIN 2014 Demi" panose="020B0604020202020204" pitchFamily="34" charset="0"/>
                <a:ea typeface="DIN 2014 Demi" panose="020B0604020202020204" pitchFamily="34" charset="0"/>
              </a:rPr>
              <a:t>Install</a:t>
            </a:r>
          </a:p>
        </p:txBody>
      </p:sp>
      <p:sp>
        <p:nvSpPr>
          <p:cNvPr id="6" name="TextBox 5">
            <a:extLst>
              <a:ext uri="{FF2B5EF4-FFF2-40B4-BE49-F238E27FC236}">
                <a16:creationId xmlns:a16="http://schemas.microsoft.com/office/drawing/2014/main" id="{B9AE342C-EDA8-4840-9AFE-A60C3A98C23D}"/>
              </a:ext>
            </a:extLst>
          </p:cNvPr>
          <p:cNvSpPr txBox="1"/>
          <p:nvPr/>
        </p:nvSpPr>
        <p:spPr>
          <a:xfrm rot="5400000">
            <a:off x="10585045" y="5417817"/>
            <a:ext cx="1923925" cy="707886"/>
          </a:xfrm>
          <a:prstGeom prst="rect">
            <a:avLst/>
          </a:prstGeom>
          <a:noFill/>
        </p:spPr>
        <p:txBody>
          <a:bodyPr wrap="none" rtlCol="0">
            <a:spAutoFit/>
          </a:bodyPr>
          <a:lstStyle/>
          <a:p>
            <a:r>
              <a:rPr lang="en-US" sz="4000">
                <a:solidFill>
                  <a:schemeClr val="bg1"/>
                </a:solidFill>
                <a:latin typeface="DIN 2014 Demi" panose="020B0604020202020204" pitchFamily="34" charset="0"/>
                <a:ea typeface="DIN 2014 Demi" panose="020B0604020202020204" pitchFamily="34" charset="0"/>
              </a:rPr>
              <a:t>Connect</a:t>
            </a:r>
          </a:p>
        </p:txBody>
      </p:sp>
      <p:sp>
        <p:nvSpPr>
          <p:cNvPr id="10" name="TextBox 9">
            <a:extLst>
              <a:ext uri="{FF2B5EF4-FFF2-40B4-BE49-F238E27FC236}">
                <a16:creationId xmlns:a16="http://schemas.microsoft.com/office/drawing/2014/main" id="{95F1FFE3-04B4-4B3F-AB73-748E6F5AB581}"/>
              </a:ext>
            </a:extLst>
          </p:cNvPr>
          <p:cNvSpPr txBox="1"/>
          <p:nvPr/>
        </p:nvSpPr>
        <p:spPr>
          <a:xfrm>
            <a:off x="472600" y="150922"/>
            <a:ext cx="2248564" cy="584775"/>
          </a:xfrm>
          <a:prstGeom prst="rect">
            <a:avLst/>
          </a:prstGeom>
          <a:noFill/>
        </p:spPr>
        <p:txBody>
          <a:bodyPr wrap="none" rtlCol="0">
            <a:spAutoFit/>
          </a:bodyPr>
          <a:lstStyle/>
          <a:p>
            <a:r>
              <a:rPr lang="en-US" sz="3200" dirty="0">
                <a:latin typeface="DIN 2014" panose="020F0502020204030204" pitchFamily="34" charset="0"/>
                <a:ea typeface="DIN 2014" panose="020F0502020204030204" pitchFamily="34" charset="0"/>
              </a:rPr>
              <a:t>Tips &amp; Tricks</a:t>
            </a:r>
          </a:p>
        </p:txBody>
      </p:sp>
      <p:sp>
        <p:nvSpPr>
          <p:cNvPr id="12" name="Rectangle: Rounded Corners 11">
            <a:extLst>
              <a:ext uri="{FF2B5EF4-FFF2-40B4-BE49-F238E27FC236}">
                <a16:creationId xmlns:a16="http://schemas.microsoft.com/office/drawing/2014/main" id="{958035E2-D136-4CC0-ABDB-1D907508B896}"/>
              </a:ext>
            </a:extLst>
          </p:cNvPr>
          <p:cNvSpPr/>
          <p:nvPr/>
        </p:nvSpPr>
        <p:spPr>
          <a:xfrm>
            <a:off x="657224" y="1000125"/>
            <a:ext cx="4371975" cy="5511644"/>
          </a:xfrm>
          <a:prstGeom prst="roundRect">
            <a:avLst/>
          </a:prstGeom>
          <a:solidFill>
            <a:srgbClr val="CCEDF9"/>
          </a:solidFill>
          <a:ln>
            <a:solidFill>
              <a:srgbClr val="2BB4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TextBox 13">
            <a:extLst>
              <a:ext uri="{FF2B5EF4-FFF2-40B4-BE49-F238E27FC236}">
                <a16:creationId xmlns:a16="http://schemas.microsoft.com/office/drawing/2014/main" id="{92496910-D10B-47E0-ACF8-0D93DE5C2520}"/>
              </a:ext>
            </a:extLst>
          </p:cNvPr>
          <p:cNvSpPr txBox="1"/>
          <p:nvPr/>
        </p:nvSpPr>
        <p:spPr>
          <a:xfrm>
            <a:off x="897730" y="1351508"/>
            <a:ext cx="4131469" cy="4154984"/>
          </a:xfrm>
          <a:prstGeom prst="rect">
            <a:avLst/>
          </a:prstGeom>
          <a:noFill/>
        </p:spPr>
        <p:txBody>
          <a:bodyPr wrap="square">
            <a:spAutoFit/>
          </a:bodyPr>
          <a:lstStyle/>
          <a:p>
            <a:r>
              <a:rPr lang="en-US" sz="2400" b="1" dirty="0">
                <a:solidFill>
                  <a:schemeClr val="tx1"/>
                </a:solidFill>
              </a:rPr>
              <a:t>Tips to troubleshoot a hardware problem: </a:t>
            </a:r>
          </a:p>
          <a:p>
            <a:endParaRPr lang="en-US" dirty="0">
              <a:solidFill>
                <a:schemeClr val="tx1"/>
              </a:solidFill>
            </a:endParaRPr>
          </a:p>
          <a:p>
            <a:endParaRPr lang="en-US" dirty="0">
              <a:solidFill>
                <a:schemeClr val="tx1"/>
              </a:solidFill>
            </a:endParaRPr>
          </a:p>
          <a:p>
            <a:pPr marL="342900" indent="-342900">
              <a:buAutoNum type="arabicParenR"/>
            </a:pPr>
            <a:r>
              <a:rPr lang="en-US" dirty="0">
                <a:solidFill>
                  <a:schemeClr val="tx1"/>
                </a:solidFill>
              </a:rPr>
              <a:t>Ensure cables are connected and secure</a:t>
            </a:r>
          </a:p>
          <a:p>
            <a:pPr marL="342900" indent="-342900">
              <a:buAutoNum type="arabicParenR"/>
            </a:pPr>
            <a:r>
              <a:rPr lang="en-US" dirty="0">
                <a:solidFill>
                  <a:schemeClr val="tx1"/>
                </a:solidFill>
              </a:rPr>
              <a:t>Walk the cable line to ensure no cables are cracked, chewed, or severed</a:t>
            </a:r>
          </a:p>
          <a:p>
            <a:pPr marL="342900" indent="-342900">
              <a:buAutoNum type="arabicParenR"/>
            </a:pPr>
            <a:r>
              <a:rPr lang="en-US" dirty="0">
                <a:solidFill>
                  <a:schemeClr val="tx1"/>
                </a:solidFill>
              </a:rPr>
              <a:t>Connect a different cable from the hub to the first repeller in the chain</a:t>
            </a:r>
          </a:p>
          <a:p>
            <a:pPr marL="342900" indent="-342900">
              <a:buAutoNum type="arabicParenR"/>
            </a:pPr>
            <a:r>
              <a:rPr lang="en-US" dirty="0">
                <a:solidFill>
                  <a:schemeClr val="tx1"/>
                </a:solidFill>
              </a:rPr>
              <a:t>Connect a different repeller directly to the hub</a:t>
            </a:r>
          </a:p>
          <a:p>
            <a:pPr marL="342900" indent="-342900">
              <a:buAutoNum type="arabicParenR"/>
            </a:pPr>
            <a:r>
              <a:rPr lang="en-US" dirty="0">
                <a:solidFill>
                  <a:schemeClr val="tx1"/>
                </a:solidFill>
              </a:rPr>
              <a:t>Contact Thermacell Support</a:t>
            </a:r>
          </a:p>
        </p:txBody>
      </p:sp>
      <p:sp>
        <p:nvSpPr>
          <p:cNvPr id="15" name="Rectangle: Rounded Corners 14">
            <a:extLst>
              <a:ext uri="{FF2B5EF4-FFF2-40B4-BE49-F238E27FC236}">
                <a16:creationId xmlns:a16="http://schemas.microsoft.com/office/drawing/2014/main" id="{967BD929-730D-4EEC-9E0C-460B4686C4A3}"/>
              </a:ext>
            </a:extLst>
          </p:cNvPr>
          <p:cNvSpPr/>
          <p:nvPr/>
        </p:nvSpPr>
        <p:spPr>
          <a:xfrm>
            <a:off x="6096000" y="1000125"/>
            <a:ext cx="4371975" cy="5511644"/>
          </a:xfrm>
          <a:prstGeom prst="roundRect">
            <a:avLst/>
          </a:prstGeom>
          <a:solidFill>
            <a:srgbClr val="CBFBD8"/>
          </a:solidFill>
          <a:ln>
            <a:solidFill>
              <a:srgbClr val="2AE6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TextBox 15">
            <a:extLst>
              <a:ext uri="{FF2B5EF4-FFF2-40B4-BE49-F238E27FC236}">
                <a16:creationId xmlns:a16="http://schemas.microsoft.com/office/drawing/2014/main" id="{C01B0984-D7B8-4296-A5F0-5C79DCFC89CF}"/>
              </a:ext>
            </a:extLst>
          </p:cNvPr>
          <p:cNvSpPr txBox="1"/>
          <p:nvPr/>
        </p:nvSpPr>
        <p:spPr>
          <a:xfrm>
            <a:off x="6267279" y="1223939"/>
            <a:ext cx="4131469" cy="4985980"/>
          </a:xfrm>
          <a:prstGeom prst="rect">
            <a:avLst/>
          </a:prstGeom>
          <a:noFill/>
        </p:spPr>
        <p:txBody>
          <a:bodyPr wrap="square">
            <a:spAutoFit/>
          </a:bodyPr>
          <a:lstStyle/>
          <a:p>
            <a:r>
              <a:rPr lang="en-US" sz="2400" b="1" dirty="0">
                <a:solidFill>
                  <a:schemeClr val="tx1"/>
                </a:solidFill>
              </a:rPr>
              <a:t>Tips to troubleshoot a Wi-Fi Connection problem: </a:t>
            </a:r>
          </a:p>
          <a:p>
            <a:endParaRPr lang="en-US" dirty="0">
              <a:solidFill>
                <a:schemeClr val="tx1"/>
              </a:solidFill>
            </a:endParaRPr>
          </a:p>
          <a:p>
            <a:endParaRPr lang="en-US" dirty="0">
              <a:solidFill>
                <a:schemeClr val="tx1"/>
              </a:solidFill>
            </a:endParaRPr>
          </a:p>
          <a:p>
            <a:pPr marL="342900" indent="-342900">
              <a:buAutoNum type="arabicParenR"/>
            </a:pPr>
            <a:r>
              <a:rPr lang="en-US" dirty="0">
                <a:solidFill>
                  <a:schemeClr val="tx1"/>
                </a:solidFill>
              </a:rPr>
              <a:t>Make sure the phone is connected to the correct (2.4 GHz) network</a:t>
            </a:r>
          </a:p>
          <a:p>
            <a:pPr marL="342900" indent="-342900">
              <a:buAutoNum type="arabicParenR"/>
            </a:pPr>
            <a:r>
              <a:rPr lang="en-US" dirty="0"/>
              <a:t>Turn off “auto-join” of any competing networks at the home.</a:t>
            </a:r>
          </a:p>
          <a:p>
            <a:pPr marL="342900" indent="-342900">
              <a:buAutoNum type="arabicParenR"/>
            </a:pPr>
            <a:r>
              <a:rPr lang="en-US" dirty="0"/>
              <a:t>Move the hub closer to the router to connect, then mount in final location.</a:t>
            </a:r>
          </a:p>
          <a:p>
            <a:pPr marL="342900" indent="-342900">
              <a:buAutoNum type="arabicParenR"/>
            </a:pPr>
            <a:r>
              <a:rPr lang="en-US" dirty="0">
                <a:solidFill>
                  <a:schemeClr val="tx1"/>
                </a:solidFill>
              </a:rPr>
              <a:t>Disable Bluetooth and Cellular data temporarily to connect the hub </a:t>
            </a:r>
          </a:p>
          <a:p>
            <a:pPr marL="342900" indent="-342900">
              <a:buAutoNum type="arabicParenR"/>
            </a:pPr>
            <a:r>
              <a:rPr lang="en-US" dirty="0"/>
              <a:t>Attempt a factory reset of the smart hub by pressing and holding for 15 seconds.</a:t>
            </a:r>
            <a:endParaRPr lang="en-US" dirty="0">
              <a:solidFill>
                <a:schemeClr val="tx1"/>
              </a:solidFill>
            </a:endParaRPr>
          </a:p>
          <a:p>
            <a:pPr marL="342900" indent="-342900">
              <a:buAutoNum type="arabicParenR"/>
            </a:pPr>
            <a:endParaRPr lang="en-US" dirty="0">
              <a:solidFill>
                <a:schemeClr val="tx1"/>
              </a:solidFill>
            </a:endParaRPr>
          </a:p>
          <a:p>
            <a:pPr marL="342900" indent="-342900">
              <a:buAutoNum type="arabicParenR"/>
            </a:pPr>
            <a:endParaRPr lang="en-US" dirty="0">
              <a:solidFill>
                <a:schemeClr val="tx1"/>
              </a:solidFill>
            </a:endParaRPr>
          </a:p>
        </p:txBody>
      </p:sp>
    </p:spTree>
    <p:extLst>
      <p:ext uri="{BB962C8B-B14F-4D97-AF65-F5344CB8AC3E}">
        <p14:creationId xmlns:p14="http://schemas.microsoft.com/office/powerpoint/2010/main" val="1931167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105DF-5153-4149-87C5-F301ABA564A0}"/>
              </a:ext>
            </a:extLst>
          </p:cNvPr>
          <p:cNvSpPr>
            <a:spLocks noGrp="1"/>
          </p:cNvSpPr>
          <p:nvPr>
            <p:ph type="title"/>
          </p:nvPr>
        </p:nvSpPr>
        <p:spPr/>
        <p:txBody>
          <a:bodyPr>
            <a:normAutofit/>
          </a:bodyPr>
          <a:lstStyle/>
          <a:p>
            <a:r>
              <a:rPr lang="en-US" dirty="0">
                <a:latin typeface="RBNo3.1 Medium"/>
              </a:rPr>
              <a:t>We’re taking backyard mosquito protection to the next level…</a:t>
            </a:r>
          </a:p>
        </p:txBody>
      </p:sp>
      <p:sp>
        <p:nvSpPr>
          <p:cNvPr id="6" name="TextBox 5">
            <a:extLst>
              <a:ext uri="{FF2B5EF4-FFF2-40B4-BE49-F238E27FC236}">
                <a16:creationId xmlns:a16="http://schemas.microsoft.com/office/drawing/2014/main" id="{531C7A40-1674-754B-998E-4DF24F029D7A}"/>
              </a:ext>
            </a:extLst>
          </p:cNvPr>
          <p:cNvSpPr txBox="1"/>
          <p:nvPr/>
        </p:nvSpPr>
        <p:spPr>
          <a:xfrm>
            <a:off x="6096000" y="1206914"/>
            <a:ext cx="5007429" cy="3631763"/>
          </a:xfrm>
          <a:prstGeom prst="rect">
            <a:avLst/>
          </a:prstGeom>
          <a:noFill/>
        </p:spPr>
        <p:txBody>
          <a:bodyPr wrap="square" rtlCol="0">
            <a:spAutoFit/>
          </a:bodyPr>
          <a:lstStyle/>
          <a:p>
            <a:pPr lvl="1">
              <a:spcBef>
                <a:spcPts val="600"/>
              </a:spcBef>
              <a:spcAft>
                <a:spcPts val="600"/>
              </a:spcAft>
              <a:defRPr/>
            </a:pPr>
            <a:endParaRPr lang="en-US" sz="2000" dirty="0">
              <a:solidFill>
                <a:prstClr val="black"/>
              </a:solidFill>
              <a:latin typeface="RBNo3.1 Light" panose="02000000000000000000" pitchFamily="50" charset="0"/>
            </a:endParaRPr>
          </a:p>
          <a:p>
            <a:pPr marL="742950" lvl="1" indent="-285750">
              <a:spcBef>
                <a:spcPts val="600"/>
              </a:spcBef>
              <a:spcAft>
                <a:spcPts val="600"/>
              </a:spcAft>
              <a:buFont typeface="Wingdings" panose="05000000000000000000" pitchFamily="2" charset="2"/>
              <a:buChar char="ü"/>
              <a:defRPr/>
            </a:pPr>
            <a:r>
              <a:rPr lang="en-US" sz="2000" dirty="0">
                <a:solidFill>
                  <a:prstClr val="black"/>
                </a:solidFill>
                <a:latin typeface="RBNo3.1 Light" panose="02000000000000000000" pitchFamily="50" charset="0"/>
              </a:rPr>
              <a:t>Permanently-installed</a:t>
            </a:r>
          </a:p>
          <a:p>
            <a:pPr marL="742950" lvl="1" indent="-285750">
              <a:spcBef>
                <a:spcPts val="600"/>
              </a:spcBef>
              <a:spcAft>
                <a:spcPts val="600"/>
              </a:spcAft>
              <a:buFont typeface="Wingdings" panose="05000000000000000000" pitchFamily="2" charset="2"/>
              <a:buChar char="ü"/>
              <a:defRPr/>
            </a:pPr>
            <a:r>
              <a:rPr lang="en-US" sz="2000" dirty="0">
                <a:solidFill>
                  <a:prstClr val="black"/>
                </a:solidFill>
                <a:latin typeface="RBNo3.1 Light" panose="02000000000000000000" pitchFamily="50" charset="0"/>
              </a:rPr>
              <a:t>On-demand protection</a:t>
            </a:r>
          </a:p>
          <a:p>
            <a:pPr marL="742950" lvl="1" indent="-285750">
              <a:spcBef>
                <a:spcPts val="600"/>
              </a:spcBef>
              <a:spcAft>
                <a:spcPts val="600"/>
              </a:spcAft>
              <a:buFont typeface="Wingdings" panose="05000000000000000000" pitchFamily="2" charset="2"/>
              <a:buChar char="ü"/>
              <a:defRPr/>
            </a:pPr>
            <a:r>
              <a:rPr lang="en-US" sz="2000" dirty="0">
                <a:solidFill>
                  <a:prstClr val="black"/>
                </a:solidFill>
                <a:latin typeface="RBNo3.1 Light" panose="02000000000000000000" pitchFamily="50" charset="0"/>
              </a:rPr>
              <a:t>Completely integrated </a:t>
            </a:r>
          </a:p>
          <a:p>
            <a:pPr marL="742950" lvl="1" indent="-285750">
              <a:spcBef>
                <a:spcPts val="600"/>
              </a:spcBef>
              <a:spcAft>
                <a:spcPts val="600"/>
              </a:spcAft>
              <a:buFont typeface="Wingdings" panose="05000000000000000000" pitchFamily="2" charset="2"/>
              <a:buChar char="ü"/>
              <a:defRPr/>
            </a:pPr>
            <a:r>
              <a:rPr lang="en-US" sz="2000" dirty="0">
                <a:solidFill>
                  <a:prstClr val="black"/>
                </a:solidFill>
                <a:latin typeface="RBNo3.1 Light" panose="02000000000000000000" pitchFamily="50" charset="0"/>
              </a:rPr>
              <a:t>Fully customizable</a:t>
            </a:r>
          </a:p>
          <a:p>
            <a:pPr marL="742950" lvl="1" indent="-285750">
              <a:spcBef>
                <a:spcPts val="600"/>
              </a:spcBef>
              <a:spcAft>
                <a:spcPts val="600"/>
              </a:spcAft>
              <a:buFont typeface="Wingdings" panose="05000000000000000000" pitchFamily="2" charset="2"/>
              <a:buChar char="ü"/>
              <a:defRPr/>
            </a:pPr>
            <a:r>
              <a:rPr lang="en-US" sz="2000" dirty="0">
                <a:solidFill>
                  <a:prstClr val="black"/>
                </a:solidFill>
                <a:latin typeface="RBNo3.1 Light" panose="02000000000000000000" pitchFamily="50" charset="0"/>
              </a:rPr>
              <a:t>Maintenance-free</a:t>
            </a:r>
          </a:p>
          <a:p>
            <a:pPr marL="742950" lvl="1" indent="-285750">
              <a:spcBef>
                <a:spcPts val="600"/>
              </a:spcBef>
              <a:spcAft>
                <a:spcPts val="600"/>
              </a:spcAft>
              <a:buFont typeface="Wingdings" panose="05000000000000000000" pitchFamily="2" charset="2"/>
              <a:buChar char="ü"/>
              <a:defRPr/>
            </a:pPr>
            <a:r>
              <a:rPr lang="en-US" sz="2000" dirty="0">
                <a:solidFill>
                  <a:prstClr val="black"/>
                </a:solidFill>
                <a:latin typeface="RBNo3.1 Light" panose="02000000000000000000" pitchFamily="50" charset="0"/>
              </a:rPr>
              <a:t>Environmentally friendly</a:t>
            </a:r>
          </a:p>
          <a:p>
            <a:pPr marL="742950" lvl="1" indent="-285750">
              <a:spcBef>
                <a:spcPts val="600"/>
              </a:spcBef>
              <a:spcAft>
                <a:spcPts val="600"/>
              </a:spcAft>
              <a:buFont typeface="Wingdings" panose="05000000000000000000" pitchFamily="2" charset="2"/>
              <a:buChar char="ü"/>
              <a:defRPr/>
            </a:pPr>
            <a:endParaRPr lang="en-US" sz="2000" dirty="0">
              <a:solidFill>
                <a:prstClr val="black"/>
              </a:solidFill>
              <a:latin typeface="RBNo3.1 Light" panose="02000000000000000000" pitchFamily="50" charset="0"/>
            </a:endParaRPr>
          </a:p>
        </p:txBody>
      </p:sp>
      <p:pic>
        <p:nvPicPr>
          <p:cNvPr id="9" name="Picture 8">
            <a:extLst>
              <a:ext uri="{FF2B5EF4-FFF2-40B4-BE49-F238E27FC236}">
                <a16:creationId xmlns:a16="http://schemas.microsoft.com/office/drawing/2014/main" id="{484E94CB-6D4D-D147-9495-E51DEDD3C4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73873" y="3727962"/>
            <a:ext cx="3672987" cy="2953665"/>
          </a:xfrm>
          <a:prstGeom prst="rect">
            <a:avLst/>
          </a:prstGeom>
        </p:spPr>
      </p:pic>
      <p:pic>
        <p:nvPicPr>
          <p:cNvPr id="10" name="Picture 9">
            <a:extLst>
              <a:ext uri="{FF2B5EF4-FFF2-40B4-BE49-F238E27FC236}">
                <a16:creationId xmlns:a16="http://schemas.microsoft.com/office/drawing/2014/main" id="{11FE8D85-1065-664B-965F-0C055A678F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678576" y="3022796"/>
            <a:ext cx="3721180" cy="2970319"/>
          </a:xfrm>
          <a:prstGeom prst="rect">
            <a:avLst/>
          </a:prstGeom>
        </p:spPr>
      </p:pic>
      <p:pic>
        <p:nvPicPr>
          <p:cNvPr id="11" name="Picture 10">
            <a:extLst>
              <a:ext uri="{FF2B5EF4-FFF2-40B4-BE49-F238E27FC236}">
                <a16:creationId xmlns:a16="http://schemas.microsoft.com/office/drawing/2014/main" id="{F6058523-8B13-EB47-8D86-C412570012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620611" y="391407"/>
            <a:ext cx="2392154" cy="2990192"/>
          </a:xfrm>
          <a:prstGeom prst="rect">
            <a:avLst/>
          </a:prstGeom>
        </p:spPr>
      </p:pic>
      <p:pic>
        <p:nvPicPr>
          <p:cNvPr id="12" name="Picture 11">
            <a:extLst>
              <a:ext uri="{FF2B5EF4-FFF2-40B4-BE49-F238E27FC236}">
                <a16:creationId xmlns:a16="http://schemas.microsoft.com/office/drawing/2014/main" id="{18970408-DDF1-9743-A233-C364B8CF775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7309" y="947914"/>
            <a:ext cx="5677624" cy="4089636"/>
          </a:xfrm>
          <a:prstGeom prst="rect">
            <a:avLst/>
          </a:prstGeom>
        </p:spPr>
      </p:pic>
      <p:pic>
        <p:nvPicPr>
          <p:cNvPr id="4" name="Picture 3" descr="Logo&#10;&#10;Description automatically generated">
            <a:extLst>
              <a:ext uri="{FF2B5EF4-FFF2-40B4-BE49-F238E27FC236}">
                <a16:creationId xmlns:a16="http://schemas.microsoft.com/office/drawing/2014/main" id="{7BCE2315-E685-483F-A38D-8959D1B1585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813193" y="5037550"/>
            <a:ext cx="2968665" cy="1265347"/>
          </a:xfrm>
          <a:prstGeom prst="rect">
            <a:avLst/>
          </a:prstGeom>
        </p:spPr>
      </p:pic>
      <p:pic>
        <p:nvPicPr>
          <p:cNvPr id="8" name="Picture 7">
            <a:extLst>
              <a:ext uri="{FF2B5EF4-FFF2-40B4-BE49-F238E27FC236}">
                <a16:creationId xmlns:a16="http://schemas.microsoft.com/office/drawing/2014/main" id="{2CAF4FE9-8EB0-4358-A129-3A17C0E200A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483104" y="6355083"/>
            <a:ext cx="1537873" cy="326544"/>
          </a:xfrm>
          <a:prstGeom prst="rect">
            <a:avLst/>
          </a:prstGeom>
        </p:spPr>
      </p:pic>
    </p:spTree>
    <p:extLst>
      <p:ext uri="{BB962C8B-B14F-4D97-AF65-F5344CB8AC3E}">
        <p14:creationId xmlns:p14="http://schemas.microsoft.com/office/powerpoint/2010/main" val="10555134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CDF-9EDC-42DD-B104-39F983D54C02}"/>
              </a:ext>
            </a:extLst>
          </p:cNvPr>
          <p:cNvSpPr>
            <a:spLocks noGrp="1"/>
          </p:cNvSpPr>
          <p:nvPr>
            <p:ph type="title"/>
          </p:nvPr>
        </p:nvSpPr>
        <p:spPr>
          <a:ln>
            <a:noFill/>
          </a:ln>
        </p:spPr>
        <p:txBody>
          <a:bodyPr/>
          <a:lstStyle/>
          <a:p>
            <a:r>
              <a:rPr lang="en-US" dirty="0">
                <a:latin typeface="DIN 2014 Demi" panose="020B0604020202020204" pitchFamily="34" charset="0"/>
                <a:ea typeface="DIN 2014 Demi" panose="020B0604020202020204" pitchFamily="34" charset="0"/>
              </a:rPr>
              <a:t>Next Steps - Contacts</a:t>
            </a:r>
          </a:p>
        </p:txBody>
      </p:sp>
      <p:sp>
        <p:nvSpPr>
          <p:cNvPr id="4" name="TextBox 3">
            <a:extLst>
              <a:ext uri="{FF2B5EF4-FFF2-40B4-BE49-F238E27FC236}">
                <a16:creationId xmlns:a16="http://schemas.microsoft.com/office/drawing/2014/main" id="{52EE4498-D389-4BE1-AE48-344448D9C5A3}"/>
              </a:ext>
            </a:extLst>
          </p:cNvPr>
          <p:cNvSpPr txBox="1"/>
          <p:nvPr/>
        </p:nvSpPr>
        <p:spPr>
          <a:xfrm>
            <a:off x="754602" y="4212763"/>
            <a:ext cx="994299" cy="307777"/>
          </a:xfrm>
          <a:prstGeom prst="rect">
            <a:avLst/>
          </a:prstGeom>
          <a:noFill/>
        </p:spPr>
        <p:txBody>
          <a:bodyPr wrap="square" rtlCol="0">
            <a:spAutoFit/>
          </a:bodyPr>
          <a:lstStyle/>
          <a:p>
            <a:r>
              <a:rPr lang="en-US" sz="1400" dirty="0"/>
              <a:t>Program</a:t>
            </a:r>
          </a:p>
        </p:txBody>
      </p:sp>
      <p:sp>
        <p:nvSpPr>
          <p:cNvPr id="5" name="TextBox 4">
            <a:extLst>
              <a:ext uri="{FF2B5EF4-FFF2-40B4-BE49-F238E27FC236}">
                <a16:creationId xmlns:a16="http://schemas.microsoft.com/office/drawing/2014/main" id="{003E5470-913E-4CC4-8DB8-AB23958B07AF}"/>
              </a:ext>
            </a:extLst>
          </p:cNvPr>
          <p:cNvSpPr txBox="1"/>
          <p:nvPr/>
        </p:nvSpPr>
        <p:spPr>
          <a:xfrm>
            <a:off x="754602" y="1210909"/>
            <a:ext cx="994299" cy="307777"/>
          </a:xfrm>
          <a:prstGeom prst="rect">
            <a:avLst/>
          </a:prstGeom>
          <a:noFill/>
        </p:spPr>
        <p:txBody>
          <a:bodyPr wrap="square" rtlCol="0">
            <a:spAutoFit/>
          </a:bodyPr>
          <a:lstStyle/>
          <a:p>
            <a:r>
              <a:rPr lang="en-US" sz="1400" dirty="0"/>
              <a:t>Product</a:t>
            </a:r>
          </a:p>
        </p:txBody>
      </p:sp>
      <p:sp>
        <p:nvSpPr>
          <p:cNvPr id="6" name="TextBox 5">
            <a:extLst>
              <a:ext uri="{FF2B5EF4-FFF2-40B4-BE49-F238E27FC236}">
                <a16:creationId xmlns:a16="http://schemas.microsoft.com/office/drawing/2014/main" id="{BFCDE4B7-6345-4C7B-B36E-2E1D2FAF44F2}"/>
              </a:ext>
            </a:extLst>
          </p:cNvPr>
          <p:cNvSpPr txBox="1"/>
          <p:nvPr/>
        </p:nvSpPr>
        <p:spPr>
          <a:xfrm>
            <a:off x="2558249" y="4230518"/>
            <a:ext cx="4777666" cy="1384995"/>
          </a:xfrm>
          <a:prstGeom prst="rect">
            <a:avLst/>
          </a:prstGeom>
          <a:noFill/>
        </p:spPr>
        <p:txBody>
          <a:bodyPr wrap="square" rtlCol="0">
            <a:spAutoFit/>
          </a:bodyPr>
          <a:lstStyle/>
          <a:p>
            <a:r>
              <a:rPr lang="en-US" sz="1400" dirty="0"/>
              <a:t>Allegra Lowitt</a:t>
            </a:r>
          </a:p>
          <a:p>
            <a:r>
              <a:rPr lang="en-US" sz="1400" dirty="0"/>
              <a:t>Thermacell Repellents, Inc</a:t>
            </a:r>
          </a:p>
          <a:p>
            <a:r>
              <a:rPr lang="en-US" sz="1400" dirty="0"/>
              <a:t>General Manager, Professional and Tick Divisions</a:t>
            </a:r>
          </a:p>
          <a:p>
            <a:r>
              <a:rPr lang="en-US" sz="1400" dirty="0"/>
              <a:t>Allegra@thermacell.com</a:t>
            </a:r>
          </a:p>
          <a:p>
            <a:r>
              <a:rPr lang="en-US" sz="1400" dirty="0"/>
              <a:t>O: 781-430-5256</a:t>
            </a:r>
          </a:p>
          <a:p>
            <a:r>
              <a:rPr lang="en-US" sz="1400" dirty="0"/>
              <a:t>C: 617-359-0978</a:t>
            </a:r>
          </a:p>
        </p:txBody>
      </p:sp>
      <p:sp>
        <p:nvSpPr>
          <p:cNvPr id="7" name="TextBox 6">
            <a:extLst>
              <a:ext uri="{FF2B5EF4-FFF2-40B4-BE49-F238E27FC236}">
                <a16:creationId xmlns:a16="http://schemas.microsoft.com/office/drawing/2014/main" id="{EDB3E359-C24F-406F-BAD5-2ACCAB8FE136}"/>
              </a:ext>
            </a:extLst>
          </p:cNvPr>
          <p:cNvSpPr txBox="1"/>
          <p:nvPr/>
        </p:nvSpPr>
        <p:spPr>
          <a:xfrm>
            <a:off x="2558249" y="1210909"/>
            <a:ext cx="4777666" cy="1169551"/>
          </a:xfrm>
          <a:prstGeom prst="rect">
            <a:avLst/>
          </a:prstGeom>
          <a:noFill/>
        </p:spPr>
        <p:txBody>
          <a:bodyPr wrap="square" rtlCol="0">
            <a:spAutoFit/>
          </a:bodyPr>
          <a:lstStyle/>
          <a:p>
            <a:r>
              <a:rPr lang="en-US" sz="1400" dirty="0"/>
              <a:t>Tyler Sargent</a:t>
            </a:r>
          </a:p>
          <a:p>
            <a:r>
              <a:rPr lang="en-US" sz="1400" dirty="0"/>
              <a:t>Thermacell Repellents, Inc</a:t>
            </a:r>
          </a:p>
          <a:p>
            <a:r>
              <a:rPr lang="en-US" sz="1400" dirty="0"/>
              <a:t>Associate Marketing Manager, Installed Systems</a:t>
            </a:r>
          </a:p>
          <a:p>
            <a:r>
              <a:rPr lang="en-US" sz="1400" dirty="0"/>
              <a:t>tsargent@thermacell.com</a:t>
            </a:r>
          </a:p>
          <a:p>
            <a:r>
              <a:rPr lang="en-US" sz="1400" dirty="0"/>
              <a:t>P: </a:t>
            </a:r>
            <a:r>
              <a:rPr lang="en-US" sz="1400" b="0" i="0" u="none" strike="noStrike" dirty="0">
                <a:solidFill>
                  <a:srgbClr val="000000"/>
                </a:solidFill>
                <a:effectLst/>
              </a:rPr>
              <a:t>(774) 745-2495</a:t>
            </a:r>
            <a:endParaRPr lang="en-US" sz="1400" dirty="0"/>
          </a:p>
        </p:txBody>
      </p:sp>
      <p:sp>
        <p:nvSpPr>
          <p:cNvPr id="10" name="TextBox 9">
            <a:extLst>
              <a:ext uri="{FF2B5EF4-FFF2-40B4-BE49-F238E27FC236}">
                <a16:creationId xmlns:a16="http://schemas.microsoft.com/office/drawing/2014/main" id="{F418BF76-E00F-41A0-B31C-0A23AC59EC67}"/>
              </a:ext>
            </a:extLst>
          </p:cNvPr>
          <p:cNvSpPr txBox="1"/>
          <p:nvPr/>
        </p:nvSpPr>
        <p:spPr>
          <a:xfrm>
            <a:off x="4081954" y="6419394"/>
            <a:ext cx="3723792" cy="276999"/>
          </a:xfrm>
          <a:prstGeom prst="rect">
            <a:avLst/>
          </a:prstGeom>
          <a:noFill/>
        </p:spPr>
        <p:txBody>
          <a:bodyPr wrap="square" rtlCol="0">
            <a:spAutoFit/>
          </a:bodyPr>
          <a:lstStyle/>
          <a:p>
            <a:pPr>
              <a:defRPr/>
            </a:pPr>
            <a:r>
              <a:rPr lang="en-US" sz="1200" dirty="0">
                <a:solidFill>
                  <a:schemeClr val="bg1">
                    <a:lumMod val="50000"/>
                  </a:schemeClr>
                </a:solidFill>
                <a:latin typeface="+mj-lt"/>
                <a:ea typeface="DIN 2014" panose="020B0504020202020204" pitchFamily="34" charset="0"/>
              </a:rPr>
              <a:t>©</a:t>
            </a:r>
            <a:r>
              <a:rPr lang="en-US" sz="1200" dirty="0">
                <a:solidFill>
                  <a:schemeClr val="bg1">
                    <a:lumMod val="50000"/>
                  </a:schemeClr>
                </a:solidFill>
                <a:latin typeface="DIN 2014" panose="020B0504020202020204" pitchFamily="34" charset="0"/>
                <a:ea typeface="DIN 2014" panose="020B0504020202020204" pitchFamily="34" charset="0"/>
              </a:rPr>
              <a:t>2020 Thermacell Repellents Inc. </a:t>
            </a:r>
            <a:r>
              <a:rPr lang="en-US" sz="1200" dirty="0">
                <a:solidFill>
                  <a:schemeClr val="bg1">
                    <a:lumMod val="50000"/>
                  </a:schemeClr>
                </a:solidFill>
                <a:ea typeface="DIN 2014" panose="020B0504020202020204" pitchFamily="34" charset="0"/>
              </a:rPr>
              <a:t>(Confidential)</a:t>
            </a:r>
            <a:endParaRPr lang="en-US" sz="1200" dirty="0">
              <a:solidFill>
                <a:schemeClr val="bg1">
                  <a:lumMod val="50000"/>
                </a:schemeClr>
              </a:solidFill>
              <a:latin typeface="DIN 2014" panose="020B0504020202020204" pitchFamily="34" charset="0"/>
              <a:ea typeface="DIN 2014" panose="020B0504020202020204" pitchFamily="34" charset="0"/>
            </a:endParaRPr>
          </a:p>
        </p:txBody>
      </p:sp>
      <p:pic>
        <p:nvPicPr>
          <p:cNvPr id="11" name="Picture 10" descr="A close up of a sign&#10;&#10;Description automatically generated">
            <a:extLst>
              <a:ext uri="{FF2B5EF4-FFF2-40B4-BE49-F238E27FC236}">
                <a16:creationId xmlns:a16="http://schemas.microsoft.com/office/drawing/2014/main" id="{1C27EB17-EDE9-4A17-82BB-31DF1E7E0814}"/>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0669905" y="6236831"/>
            <a:ext cx="1183713" cy="365125"/>
          </a:xfrm>
          <a:prstGeom prst="rect">
            <a:avLst/>
          </a:prstGeom>
        </p:spPr>
      </p:pic>
      <p:sp>
        <p:nvSpPr>
          <p:cNvPr id="12" name="TextBox 11">
            <a:extLst>
              <a:ext uri="{FF2B5EF4-FFF2-40B4-BE49-F238E27FC236}">
                <a16:creationId xmlns:a16="http://schemas.microsoft.com/office/drawing/2014/main" id="{36F1A696-FC6B-4C63-944B-E99BDCCA0A79}"/>
              </a:ext>
            </a:extLst>
          </p:cNvPr>
          <p:cNvSpPr txBox="1"/>
          <p:nvPr/>
        </p:nvSpPr>
        <p:spPr>
          <a:xfrm>
            <a:off x="754602" y="2764514"/>
            <a:ext cx="1359948" cy="523220"/>
          </a:xfrm>
          <a:prstGeom prst="rect">
            <a:avLst/>
          </a:prstGeom>
          <a:noFill/>
        </p:spPr>
        <p:txBody>
          <a:bodyPr wrap="square" rtlCol="0">
            <a:spAutoFit/>
          </a:bodyPr>
          <a:lstStyle/>
          <a:p>
            <a:r>
              <a:rPr lang="en-US" sz="1400" dirty="0"/>
              <a:t>Customer Support</a:t>
            </a:r>
          </a:p>
        </p:txBody>
      </p:sp>
      <p:sp>
        <p:nvSpPr>
          <p:cNvPr id="13" name="TextBox 12">
            <a:extLst>
              <a:ext uri="{FF2B5EF4-FFF2-40B4-BE49-F238E27FC236}">
                <a16:creationId xmlns:a16="http://schemas.microsoft.com/office/drawing/2014/main" id="{A84455B0-998B-44B6-9D45-46D7B3B5E138}"/>
              </a:ext>
            </a:extLst>
          </p:cNvPr>
          <p:cNvSpPr txBox="1"/>
          <p:nvPr/>
        </p:nvSpPr>
        <p:spPr>
          <a:xfrm>
            <a:off x="2558249" y="2764514"/>
            <a:ext cx="4777666" cy="738664"/>
          </a:xfrm>
          <a:prstGeom prst="rect">
            <a:avLst/>
          </a:prstGeom>
          <a:noFill/>
        </p:spPr>
        <p:txBody>
          <a:bodyPr wrap="square" rtlCol="0">
            <a:spAutoFit/>
          </a:bodyPr>
          <a:lstStyle/>
          <a:p>
            <a:r>
              <a:rPr lang="en-US" sz="1400" dirty="0"/>
              <a:t>customerservice@thermacell.com</a:t>
            </a:r>
          </a:p>
          <a:p>
            <a:r>
              <a:rPr lang="en-US" sz="1400" dirty="0"/>
              <a:t>P: </a:t>
            </a:r>
            <a:r>
              <a:rPr lang="en-US" sz="1400" b="0" i="0" u="none" strike="noStrike" dirty="0">
                <a:solidFill>
                  <a:srgbClr val="000000"/>
                </a:solidFill>
                <a:effectLst/>
              </a:rPr>
              <a:t>(781) 778-7437</a:t>
            </a:r>
          </a:p>
          <a:p>
            <a:r>
              <a:rPr lang="en-US" sz="1400" dirty="0">
                <a:solidFill>
                  <a:srgbClr val="000000"/>
                </a:solidFill>
              </a:rPr>
              <a:t>Chat live at Thermacell.com</a:t>
            </a:r>
            <a:endParaRPr lang="en-US" sz="1400" dirty="0"/>
          </a:p>
        </p:txBody>
      </p:sp>
    </p:spTree>
    <p:extLst>
      <p:ext uri="{BB962C8B-B14F-4D97-AF65-F5344CB8AC3E}">
        <p14:creationId xmlns:p14="http://schemas.microsoft.com/office/powerpoint/2010/main" val="9113788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ome, honeycomb&#10;&#10;Description automatically generated">
            <a:extLst>
              <a:ext uri="{FF2B5EF4-FFF2-40B4-BE49-F238E27FC236}">
                <a16:creationId xmlns:a16="http://schemas.microsoft.com/office/drawing/2014/main" id="{09A0DA0E-AED7-4C41-ACFD-FFFF434CB057}"/>
              </a:ext>
            </a:extLst>
          </p:cNvPr>
          <p:cNvPicPr>
            <a:picLocks noChangeAspect="1"/>
          </p:cNvPicPr>
          <p:nvPr/>
        </p:nvPicPr>
        <p:blipFill>
          <a:blip r:embed="rId2">
            <a:alphaModFix amt="35000"/>
            <a:extLst>
              <a:ext uri="{28A0092B-C50C-407E-A947-70E740481C1C}">
                <a14:useLocalDpi xmlns:a14="http://schemas.microsoft.com/office/drawing/2010/main"/>
              </a:ext>
            </a:extLst>
          </a:blip>
          <a:stretch>
            <a:fillRect/>
          </a:stretch>
        </p:blipFill>
        <p:spPr>
          <a:xfrm>
            <a:off x="-1824606" y="0"/>
            <a:ext cx="16338475" cy="6858000"/>
          </a:xfrm>
          <a:prstGeom prst="rect">
            <a:avLst/>
          </a:prstGeom>
        </p:spPr>
      </p:pic>
      <p:sp>
        <p:nvSpPr>
          <p:cNvPr id="4" name="TextBox 3">
            <a:extLst>
              <a:ext uri="{FF2B5EF4-FFF2-40B4-BE49-F238E27FC236}">
                <a16:creationId xmlns:a16="http://schemas.microsoft.com/office/drawing/2014/main" id="{B3AAF64A-81E4-435E-9FFB-2791DF926B7F}"/>
              </a:ext>
            </a:extLst>
          </p:cNvPr>
          <p:cNvSpPr txBox="1"/>
          <p:nvPr/>
        </p:nvSpPr>
        <p:spPr>
          <a:xfrm>
            <a:off x="4120595" y="3056207"/>
            <a:ext cx="1955985" cy="646331"/>
          </a:xfrm>
          <a:prstGeom prst="rect">
            <a:avLst/>
          </a:prstGeom>
          <a:noFill/>
        </p:spPr>
        <p:txBody>
          <a:bodyPr wrap="none" rtlCol="0">
            <a:spAutoFit/>
          </a:bodyPr>
          <a:lstStyle/>
          <a:p>
            <a:r>
              <a:rPr lang="en-US" sz="3600" dirty="0">
                <a:latin typeface="DIN 2014 Demi" panose="020B0604020202020204" pitchFamily="34" charset="0"/>
                <a:ea typeface="DIN 2014 Demi" panose="020B0604020202020204" pitchFamily="34" charset="0"/>
              </a:rPr>
              <a:t>Appendix</a:t>
            </a:r>
          </a:p>
        </p:txBody>
      </p:sp>
      <p:pic>
        <p:nvPicPr>
          <p:cNvPr id="6" name="Picture 5" descr="Logo&#10;&#10;Description automatically generated">
            <a:extLst>
              <a:ext uri="{FF2B5EF4-FFF2-40B4-BE49-F238E27FC236}">
                <a16:creationId xmlns:a16="http://schemas.microsoft.com/office/drawing/2014/main" id="{374D9DBF-456F-4D87-8813-4075C024EC6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3468" y="5288737"/>
            <a:ext cx="2803011" cy="1194740"/>
          </a:xfrm>
          <a:prstGeom prst="rect">
            <a:avLst/>
          </a:prstGeom>
        </p:spPr>
      </p:pic>
    </p:spTree>
    <p:extLst>
      <p:ext uri="{BB962C8B-B14F-4D97-AF65-F5344CB8AC3E}">
        <p14:creationId xmlns:p14="http://schemas.microsoft.com/office/powerpoint/2010/main" val="523866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A9EFE-47B7-4486-974A-BD7286DE19CB}"/>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6D9622C8-6D4C-4BA1-88BF-4A4022AB3004}"/>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1FCB466F-6E97-40CF-81DF-F8A697186A40}"/>
              </a:ext>
            </a:extLst>
          </p:cNvPr>
          <p:cNvSpPr>
            <a:spLocks noGrp="1"/>
          </p:cNvSpPr>
          <p:nvPr>
            <p:ph type="body" sz="quarter" idx="13"/>
          </p:nvPr>
        </p:nvSpPr>
        <p:spPr/>
        <p:txBody>
          <a:bodyPr/>
          <a:lstStyle/>
          <a:p>
            <a:endParaRPr lang="en-US"/>
          </a:p>
        </p:txBody>
      </p:sp>
      <p:pic>
        <p:nvPicPr>
          <p:cNvPr id="6" name="Picture 5">
            <a:extLst>
              <a:ext uri="{FF2B5EF4-FFF2-40B4-BE49-F238E27FC236}">
                <a16:creationId xmlns:a16="http://schemas.microsoft.com/office/drawing/2014/main" id="{B668FD58-F262-49CE-9D5C-B885F2D3A9FD}"/>
              </a:ext>
            </a:extLst>
          </p:cNvPr>
          <p:cNvPicPr>
            <a:picLocks noChangeAspect="1"/>
          </p:cNvPicPr>
          <p:nvPr/>
        </p:nvPicPr>
        <p:blipFill>
          <a:blip r:embed="rId3"/>
          <a:stretch>
            <a:fillRect/>
          </a:stretch>
        </p:blipFill>
        <p:spPr>
          <a:xfrm>
            <a:off x="-332510" y="0"/>
            <a:ext cx="13613993" cy="6858000"/>
          </a:xfrm>
          <a:prstGeom prst="rect">
            <a:avLst/>
          </a:prstGeom>
        </p:spPr>
      </p:pic>
      <p:sp>
        <p:nvSpPr>
          <p:cNvPr id="5" name="TextBox 4">
            <a:extLst>
              <a:ext uri="{FF2B5EF4-FFF2-40B4-BE49-F238E27FC236}">
                <a16:creationId xmlns:a16="http://schemas.microsoft.com/office/drawing/2014/main" id="{D17A0A58-98D5-49DE-873D-7D38451AA815}"/>
              </a:ext>
            </a:extLst>
          </p:cNvPr>
          <p:cNvSpPr txBox="1"/>
          <p:nvPr/>
        </p:nvSpPr>
        <p:spPr>
          <a:xfrm>
            <a:off x="5532895" y="4844910"/>
            <a:ext cx="3510367" cy="369332"/>
          </a:xfrm>
          <a:prstGeom prst="rect">
            <a:avLst/>
          </a:prstGeom>
          <a:noFill/>
        </p:spPr>
        <p:txBody>
          <a:bodyPr wrap="square" rtlCol="0">
            <a:spAutoFit/>
          </a:bodyPr>
          <a:lstStyle/>
          <a:p>
            <a:r>
              <a:rPr lang="en-US" dirty="0">
                <a:solidFill>
                  <a:schemeClr val="bg1"/>
                </a:solidFill>
              </a:rPr>
              <a:t>Click </a:t>
            </a:r>
            <a:r>
              <a:rPr lang="en-US" dirty="0">
                <a:solidFill>
                  <a:schemeClr val="bg1"/>
                </a:solidFill>
                <a:hlinkClick r:id="rId4"/>
              </a:rPr>
              <a:t>here</a:t>
            </a:r>
            <a:r>
              <a:rPr lang="en-US" dirty="0">
                <a:solidFill>
                  <a:schemeClr val="bg1"/>
                </a:solidFill>
              </a:rPr>
              <a:t> for video</a:t>
            </a:r>
          </a:p>
        </p:txBody>
      </p:sp>
    </p:spTree>
    <p:extLst>
      <p:ext uri="{BB962C8B-B14F-4D97-AF65-F5344CB8AC3E}">
        <p14:creationId xmlns:p14="http://schemas.microsoft.com/office/powerpoint/2010/main" val="4283856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C0B7DC-B070-4058-B29E-822AE644528E}"/>
              </a:ext>
            </a:extLst>
          </p:cNvPr>
          <p:cNvSpPr>
            <a:spLocks noGrp="1"/>
          </p:cNvSpPr>
          <p:nvPr>
            <p:ph type="title"/>
          </p:nvPr>
        </p:nvSpPr>
        <p:spPr>
          <a:xfrm>
            <a:off x="332252" y="369602"/>
            <a:ext cx="8763000" cy="607549"/>
          </a:xfrm>
          <a:ln>
            <a:noFill/>
          </a:ln>
        </p:spPr>
        <p:txBody>
          <a:bodyPr anchor="ctr">
            <a:normAutofit fontScale="90000"/>
          </a:bodyPr>
          <a:lstStyle/>
          <a:p>
            <a:r>
              <a:rPr lang="en-US" sz="2800" b="1" dirty="0">
                <a:latin typeface="DIN 2014 Extra Light" panose="020B0304020202020204" pitchFamily="34" charset="0"/>
                <a:ea typeface="DIN 2014 Extra Light" panose="020B0304020202020204" pitchFamily="34" charset="0"/>
              </a:rPr>
              <a:t>On demand mosquito defense</a:t>
            </a:r>
            <a:br>
              <a:rPr lang="en-US" sz="2800" dirty="0">
                <a:solidFill>
                  <a:srgbClr val="00B0F0"/>
                </a:solidFill>
                <a:latin typeface="DIN 2014 Extra Light" panose="020B0304020202020204" pitchFamily="34" charset="0"/>
                <a:ea typeface="DIN 2014 Extra Light" panose="020B0304020202020204" pitchFamily="34" charset="0"/>
              </a:rPr>
            </a:br>
            <a:endParaRPr lang="en-US" sz="2800" dirty="0">
              <a:latin typeface="DIN 2014 Demi" panose="020B0604020202020204" pitchFamily="34" charset="0"/>
              <a:ea typeface="DIN 2014 Demi" panose="020B0604020202020204" pitchFamily="34" charset="0"/>
            </a:endParaRPr>
          </a:p>
        </p:txBody>
      </p:sp>
      <p:sp>
        <p:nvSpPr>
          <p:cNvPr id="21" name="TextBox 20">
            <a:extLst>
              <a:ext uri="{FF2B5EF4-FFF2-40B4-BE49-F238E27FC236}">
                <a16:creationId xmlns:a16="http://schemas.microsoft.com/office/drawing/2014/main" id="{53E5C8D8-5863-45C8-860E-383A996FBD95}"/>
              </a:ext>
            </a:extLst>
          </p:cNvPr>
          <p:cNvSpPr txBox="1"/>
          <p:nvPr/>
        </p:nvSpPr>
        <p:spPr>
          <a:xfrm>
            <a:off x="5877763" y="1794747"/>
            <a:ext cx="5410136" cy="3585597"/>
          </a:xfrm>
          <a:prstGeom prst="rect">
            <a:avLst/>
          </a:prstGeom>
          <a:noFill/>
        </p:spPr>
        <p:txBody>
          <a:bodyPr wrap="square" lIns="91440" tIns="45720" rIns="91440" bIns="45720" rtlCol="0" anchor="t">
            <a:spAutoFit/>
          </a:bodyPr>
          <a:lstStyle/>
          <a:p>
            <a:pPr marL="285750" indent="-285750">
              <a:spcBef>
                <a:spcPts val="1800"/>
              </a:spcBef>
              <a:spcAft>
                <a:spcPts val="600"/>
              </a:spcAft>
              <a:buFont typeface="Arial" panose="020B0604020202020204" pitchFamily="34" charset="0"/>
              <a:buChar char="•"/>
            </a:pPr>
            <a:r>
              <a:rPr lang="en-US" dirty="0">
                <a:latin typeface="DIN OT" panose="020B0504020201020104" pitchFamily="34" charset="0"/>
                <a:cs typeface="Calibri"/>
              </a:rPr>
              <a:t>Permanently installed, die-cast aluminum, all-weather design</a:t>
            </a:r>
            <a:endParaRPr lang="en-US" dirty="0">
              <a:latin typeface="DIN OT" panose="020B0504020201020104" pitchFamily="34" charset="0"/>
            </a:endParaRPr>
          </a:p>
          <a:p>
            <a:pPr marL="285750" indent="-285750">
              <a:spcBef>
                <a:spcPts val="1800"/>
              </a:spcBef>
              <a:spcAft>
                <a:spcPts val="600"/>
              </a:spcAft>
              <a:buFont typeface="Arial" panose="020B0604020202020204" pitchFamily="34" charset="0"/>
              <a:buChar char="•"/>
            </a:pPr>
            <a:r>
              <a:rPr lang="en-US" dirty="0">
                <a:latin typeface="DIN OT" panose="020B0504020201020104" pitchFamily="34" charset="0"/>
                <a:cs typeface="Calibri"/>
              </a:rPr>
              <a:t>Repellers diffuse heat-activated repellent in priority zones</a:t>
            </a:r>
            <a:endParaRPr lang="en-US" dirty="0">
              <a:latin typeface="DIN OT" panose="020B0504020201020104" pitchFamily="34" charset="0"/>
            </a:endParaRPr>
          </a:p>
          <a:p>
            <a:pPr marL="285750" indent="-285750">
              <a:spcBef>
                <a:spcPts val="1800"/>
              </a:spcBef>
              <a:spcAft>
                <a:spcPts val="600"/>
              </a:spcAft>
              <a:buFont typeface="Arial" panose="020B0604020202020204" pitchFamily="34" charset="0"/>
              <a:buChar char="•"/>
            </a:pPr>
            <a:r>
              <a:rPr lang="en-US" dirty="0" err="1">
                <a:latin typeface="DIN OT" panose="020B0504020201020104" pitchFamily="34" charset="0"/>
                <a:cs typeface="Calibri"/>
              </a:rPr>
              <a:t>WiFi</a:t>
            </a:r>
            <a:r>
              <a:rPr lang="en-US" dirty="0">
                <a:latin typeface="DIN OT" panose="020B0504020201020104" pitchFamily="34" charset="0"/>
                <a:cs typeface="Calibri"/>
              </a:rPr>
              <a:t>-enabled </a:t>
            </a:r>
            <a:r>
              <a:rPr lang="en-US" dirty="0" err="1">
                <a:latin typeface="DIN OT" panose="020B0504020201020104" pitchFamily="34" charset="0"/>
                <a:cs typeface="Calibri"/>
              </a:rPr>
              <a:t>SmartHUB</a:t>
            </a:r>
            <a:r>
              <a:rPr lang="en-US" dirty="0">
                <a:latin typeface="DIN OT" panose="020B0504020201020104" pitchFamily="34" charset="0"/>
                <a:cs typeface="Calibri"/>
              </a:rPr>
              <a:t> </a:t>
            </a:r>
            <a:r>
              <a:rPr lang="en-US" dirty="0">
                <a:solidFill>
                  <a:prstClr val="black"/>
                </a:solidFill>
                <a:latin typeface="DIN OT" panose="020B0504020201020104" pitchFamily="34" charset="0"/>
                <a:cs typeface="Calibri"/>
              </a:rPr>
              <a:t>provides one-touch system control + more</a:t>
            </a:r>
          </a:p>
          <a:p>
            <a:pPr marL="285750" indent="-285750">
              <a:spcBef>
                <a:spcPts val="1800"/>
              </a:spcBef>
              <a:spcAft>
                <a:spcPts val="600"/>
              </a:spcAft>
              <a:buFont typeface="Arial" panose="020B0604020202020204" pitchFamily="34" charset="0"/>
              <a:buChar char="•"/>
            </a:pPr>
            <a:r>
              <a:rPr lang="en-US" dirty="0">
                <a:solidFill>
                  <a:prstClr val="black"/>
                </a:solidFill>
                <a:latin typeface="DIN OT" panose="020B0504020201020104" pitchFamily="34" charset="0"/>
                <a:cs typeface="Calibri"/>
              </a:rPr>
              <a:t>No-scent repellent formulation delivers consistently effective protection</a:t>
            </a:r>
            <a:endParaRPr lang="en-US" dirty="0">
              <a:latin typeface="DIN OT" panose="020B0504020201020104" pitchFamily="34" charset="0"/>
              <a:cs typeface="Calibri"/>
            </a:endParaRPr>
          </a:p>
          <a:p>
            <a:endParaRPr lang="en-US" dirty="0"/>
          </a:p>
        </p:txBody>
      </p:sp>
      <p:pic>
        <p:nvPicPr>
          <p:cNvPr id="23" name="Picture 22">
            <a:extLst>
              <a:ext uri="{FF2B5EF4-FFF2-40B4-BE49-F238E27FC236}">
                <a16:creationId xmlns:a16="http://schemas.microsoft.com/office/drawing/2014/main" id="{5398BB44-0338-43C0-B640-90313DC486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230" y="1545075"/>
            <a:ext cx="3585597" cy="3585597"/>
          </a:xfrm>
          <a:prstGeom prst="rect">
            <a:avLst/>
          </a:prstGeom>
        </p:spPr>
      </p:pic>
      <p:pic>
        <p:nvPicPr>
          <p:cNvPr id="25" name="Picture 24">
            <a:extLst>
              <a:ext uri="{FF2B5EF4-FFF2-40B4-BE49-F238E27FC236}">
                <a16:creationId xmlns:a16="http://schemas.microsoft.com/office/drawing/2014/main" id="{0937A85E-E99D-488E-B0BE-83A45A1C45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3892" y="1676875"/>
            <a:ext cx="4672333" cy="3504250"/>
          </a:xfrm>
          <a:prstGeom prst="rect">
            <a:avLst/>
          </a:prstGeom>
        </p:spPr>
      </p:pic>
      <p:pic>
        <p:nvPicPr>
          <p:cNvPr id="8" name="Picture 7">
            <a:extLst>
              <a:ext uri="{FF2B5EF4-FFF2-40B4-BE49-F238E27FC236}">
                <a16:creationId xmlns:a16="http://schemas.microsoft.com/office/drawing/2014/main" id="{6BE55D25-98EF-420C-8CCC-B0348A2E5B5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483104" y="6355083"/>
            <a:ext cx="1537873" cy="326544"/>
          </a:xfrm>
          <a:prstGeom prst="rect">
            <a:avLst/>
          </a:prstGeom>
        </p:spPr>
      </p:pic>
    </p:spTree>
    <p:extLst>
      <p:ext uri="{BB962C8B-B14F-4D97-AF65-F5344CB8AC3E}">
        <p14:creationId xmlns:p14="http://schemas.microsoft.com/office/powerpoint/2010/main" val="3743204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26690A-4F60-4CE3-A662-962BD188C51D}"/>
              </a:ext>
            </a:extLst>
          </p:cNvPr>
          <p:cNvPicPr>
            <a:picLocks noChangeAspect="1"/>
          </p:cNvPicPr>
          <p:nvPr/>
        </p:nvPicPr>
        <p:blipFill>
          <a:blip r:embed="rId3"/>
          <a:stretch>
            <a:fillRect/>
          </a:stretch>
        </p:blipFill>
        <p:spPr>
          <a:xfrm>
            <a:off x="-11139" y="0"/>
            <a:ext cx="4606674" cy="6858000"/>
          </a:xfrm>
          <a:prstGeom prst="rect">
            <a:avLst/>
          </a:prstGeom>
        </p:spPr>
      </p:pic>
      <p:sp>
        <p:nvSpPr>
          <p:cNvPr id="25" name="TextBox 24">
            <a:extLst>
              <a:ext uri="{FF2B5EF4-FFF2-40B4-BE49-F238E27FC236}">
                <a16:creationId xmlns:a16="http://schemas.microsoft.com/office/drawing/2014/main" id="{827EEE90-A899-4E76-94E8-DBFB7C6ABC7B}"/>
              </a:ext>
            </a:extLst>
          </p:cNvPr>
          <p:cNvSpPr txBox="1"/>
          <p:nvPr/>
        </p:nvSpPr>
        <p:spPr>
          <a:xfrm>
            <a:off x="4727642" y="1130858"/>
            <a:ext cx="7224910" cy="293926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b="1" dirty="0"/>
              <a:t>Proven effective </a:t>
            </a:r>
            <a:r>
              <a:rPr lang="en-US" sz="2000" dirty="0"/>
              <a:t>EPA registered 5.5% </a:t>
            </a:r>
            <a:r>
              <a:rPr lang="en-US" sz="2000" dirty="0" err="1"/>
              <a:t>methofluthrin</a:t>
            </a:r>
            <a:r>
              <a:rPr lang="en-US" sz="2000" dirty="0"/>
              <a:t> formula defends against mosquitoes &amp; EPA pending action for other biting insects</a:t>
            </a:r>
          </a:p>
          <a:p>
            <a:pPr marL="285750" indent="-285750">
              <a:spcBef>
                <a:spcPts val="300"/>
              </a:spcBef>
              <a:buFont typeface="Arial" panose="020B0604020202020204" pitchFamily="34" charset="0"/>
              <a:buChar char="•"/>
            </a:pPr>
            <a:r>
              <a:rPr lang="en-US" sz="2000" b="1" dirty="0"/>
              <a:t>On-demand</a:t>
            </a:r>
            <a:r>
              <a:rPr lang="en-US" sz="2000" dirty="0"/>
              <a:t> - Up to </a:t>
            </a:r>
            <a:r>
              <a:rPr lang="en-US" sz="2000" b="1" dirty="0"/>
              <a:t>40 hours </a:t>
            </a:r>
            <a:r>
              <a:rPr lang="en-US" sz="2000" dirty="0"/>
              <a:t>of active repellency per cartridge between replacements</a:t>
            </a:r>
            <a:endParaRPr lang="en-US" sz="2000" dirty="0">
              <a:cs typeface="Calibri" panose="020F0502020204030204"/>
            </a:endParaRPr>
          </a:p>
          <a:p>
            <a:pPr marL="285750" indent="-285750">
              <a:spcBef>
                <a:spcPts val="300"/>
              </a:spcBef>
              <a:buFont typeface="Arial" panose="020B0604020202020204" pitchFamily="34" charset="0"/>
              <a:buChar char="•"/>
            </a:pPr>
            <a:r>
              <a:rPr lang="en-US" sz="2000" b="1" dirty="0"/>
              <a:t>No-scent </a:t>
            </a:r>
            <a:r>
              <a:rPr lang="en-US" sz="2000" dirty="0"/>
              <a:t>formulation</a:t>
            </a:r>
            <a:endParaRPr lang="en-US" sz="2000" dirty="0">
              <a:cs typeface="Calibri" panose="020F0502020204030204"/>
            </a:endParaRPr>
          </a:p>
          <a:p>
            <a:pPr marL="285750" indent="-285750">
              <a:buFont typeface="Arial" panose="020B0604020202020204" pitchFamily="34" charset="0"/>
              <a:buChar char="•"/>
            </a:pPr>
            <a:endParaRPr lang="en-US" sz="2000" dirty="0"/>
          </a:p>
          <a:p>
            <a:endParaRPr lang="en-US" sz="2000" dirty="0"/>
          </a:p>
          <a:p>
            <a:endParaRPr lang="en-US" sz="2000" dirty="0"/>
          </a:p>
        </p:txBody>
      </p:sp>
      <p:pic>
        <p:nvPicPr>
          <p:cNvPr id="5" name="Picture 4">
            <a:extLst>
              <a:ext uri="{FF2B5EF4-FFF2-40B4-BE49-F238E27FC236}">
                <a16:creationId xmlns:a16="http://schemas.microsoft.com/office/drawing/2014/main" id="{8C143D08-C5F2-4258-8C4F-A99E56DA35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1012" y="3161317"/>
            <a:ext cx="1313180" cy="738934"/>
          </a:xfrm>
          <a:prstGeom prst="rect">
            <a:avLst/>
          </a:prstGeom>
        </p:spPr>
      </p:pic>
      <p:pic>
        <p:nvPicPr>
          <p:cNvPr id="7" name="Picture 2" descr="No-See-Ums, But You Feel 'Em - Bug Squad - ANR Blogs">
            <a:extLst>
              <a:ext uri="{FF2B5EF4-FFF2-40B4-BE49-F238E27FC236}">
                <a16:creationId xmlns:a16="http://schemas.microsoft.com/office/drawing/2014/main" id="{6CC9E5B1-AF7F-4EA9-A9F4-3685E2530DA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570787" y="2919080"/>
            <a:ext cx="789451" cy="8733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72CDCDA-4BDD-41D5-92EB-7D278A1BE21A}"/>
              </a:ext>
            </a:extLst>
          </p:cNvPr>
          <p:cNvSpPr txBox="1"/>
          <p:nvPr/>
        </p:nvSpPr>
        <p:spPr>
          <a:xfrm>
            <a:off x="4727643" y="412676"/>
            <a:ext cx="7101191" cy="584775"/>
          </a:xfrm>
          <a:prstGeom prst="rect">
            <a:avLst/>
          </a:prstGeom>
          <a:noFill/>
        </p:spPr>
        <p:txBody>
          <a:bodyPr wrap="square" rtlCol="0">
            <a:spAutoFit/>
          </a:bodyPr>
          <a:lstStyle>
            <a:defPPr>
              <a:defRPr lang="en-US"/>
            </a:defPPr>
            <a:lvl1pPr algn="ctr">
              <a:defRPr sz="3000" b="1">
                <a:latin typeface="DIN 2014 Demi" panose="020B0604020202020204" pitchFamily="34" charset="0"/>
                <a:ea typeface="DIN 2014 Demi" panose="020B0604020202020204" pitchFamily="34" charset="0"/>
              </a:defRPr>
            </a:lvl1pPr>
          </a:lstStyle>
          <a:p>
            <a:pPr algn="l"/>
            <a:r>
              <a:rPr lang="en-US" sz="3200" dirty="0"/>
              <a:t>Effective protection.  All season long.</a:t>
            </a:r>
          </a:p>
        </p:txBody>
      </p:sp>
      <p:pic>
        <p:nvPicPr>
          <p:cNvPr id="17" name="Graphic 16">
            <a:extLst>
              <a:ext uri="{FF2B5EF4-FFF2-40B4-BE49-F238E27FC236}">
                <a16:creationId xmlns:a16="http://schemas.microsoft.com/office/drawing/2014/main" id="{62C50618-2B2F-4553-B2F7-47DCA61C992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276593" y="2697372"/>
            <a:ext cx="1272976" cy="788033"/>
          </a:xfrm>
          <a:prstGeom prst="rect">
            <a:avLst/>
          </a:prstGeom>
        </p:spPr>
      </p:pic>
      <p:sp>
        <p:nvSpPr>
          <p:cNvPr id="19" name="TextBox 18">
            <a:extLst>
              <a:ext uri="{FF2B5EF4-FFF2-40B4-BE49-F238E27FC236}">
                <a16:creationId xmlns:a16="http://schemas.microsoft.com/office/drawing/2014/main" id="{C85B4FC9-357D-4DE4-8591-65828BB581A2}"/>
              </a:ext>
            </a:extLst>
          </p:cNvPr>
          <p:cNvSpPr txBox="1"/>
          <p:nvPr/>
        </p:nvSpPr>
        <p:spPr>
          <a:xfrm>
            <a:off x="6717121" y="3798222"/>
            <a:ext cx="868828" cy="369332"/>
          </a:xfrm>
          <a:prstGeom prst="rect">
            <a:avLst/>
          </a:prstGeom>
          <a:noFill/>
        </p:spPr>
        <p:txBody>
          <a:bodyPr wrap="none" rtlCol="0">
            <a:spAutoFit/>
          </a:bodyPr>
          <a:lstStyle/>
          <a:p>
            <a:r>
              <a:rPr lang="en-US" dirty="0">
                <a:solidFill>
                  <a:srgbClr val="FF0000"/>
                </a:solidFill>
              </a:rPr>
              <a:t>Midges</a:t>
            </a:r>
          </a:p>
        </p:txBody>
      </p:sp>
      <p:sp>
        <p:nvSpPr>
          <p:cNvPr id="21" name="TextBox 20">
            <a:extLst>
              <a:ext uri="{FF2B5EF4-FFF2-40B4-BE49-F238E27FC236}">
                <a16:creationId xmlns:a16="http://schemas.microsoft.com/office/drawing/2014/main" id="{EFFC5D9D-E073-4D07-A2E1-D9810FBDEF03}"/>
              </a:ext>
            </a:extLst>
          </p:cNvPr>
          <p:cNvSpPr txBox="1"/>
          <p:nvPr/>
        </p:nvSpPr>
        <p:spPr>
          <a:xfrm>
            <a:off x="8405653" y="3286154"/>
            <a:ext cx="1291700" cy="369332"/>
          </a:xfrm>
          <a:prstGeom prst="rect">
            <a:avLst/>
          </a:prstGeom>
          <a:noFill/>
        </p:spPr>
        <p:txBody>
          <a:bodyPr wrap="none" rtlCol="0">
            <a:spAutoFit/>
          </a:bodyPr>
          <a:lstStyle/>
          <a:p>
            <a:r>
              <a:rPr lang="en-US" dirty="0">
                <a:solidFill>
                  <a:srgbClr val="FF0000"/>
                </a:solidFill>
              </a:rPr>
              <a:t>Mosquitoes</a:t>
            </a:r>
          </a:p>
        </p:txBody>
      </p:sp>
      <p:sp>
        <p:nvSpPr>
          <p:cNvPr id="23" name="TextBox 22">
            <a:extLst>
              <a:ext uri="{FF2B5EF4-FFF2-40B4-BE49-F238E27FC236}">
                <a16:creationId xmlns:a16="http://schemas.microsoft.com/office/drawing/2014/main" id="{7B1431B2-0CCA-4007-A2C9-2795A635C939}"/>
              </a:ext>
            </a:extLst>
          </p:cNvPr>
          <p:cNvSpPr txBox="1"/>
          <p:nvPr/>
        </p:nvSpPr>
        <p:spPr>
          <a:xfrm>
            <a:off x="10599174" y="3689685"/>
            <a:ext cx="1313180" cy="369332"/>
          </a:xfrm>
          <a:prstGeom prst="rect">
            <a:avLst/>
          </a:prstGeom>
          <a:noFill/>
        </p:spPr>
        <p:txBody>
          <a:bodyPr wrap="none" rtlCol="0">
            <a:spAutoFit/>
          </a:bodyPr>
          <a:lstStyle/>
          <a:p>
            <a:r>
              <a:rPr lang="en-US">
                <a:solidFill>
                  <a:srgbClr val="FF0000"/>
                </a:solidFill>
              </a:rPr>
              <a:t>No-see-ums</a:t>
            </a:r>
          </a:p>
        </p:txBody>
      </p:sp>
      <p:pic>
        <p:nvPicPr>
          <p:cNvPr id="16" name="Picture 15" descr="Logo&#10;&#10;Description automatically generated">
            <a:extLst>
              <a:ext uri="{FF2B5EF4-FFF2-40B4-BE49-F238E27FC236}">
                <a16:creationId xmlns:a16="http://schemas.microsoft.com/office/drawing/2014/main" id="{B3C4323A-D74A-47D7-8D27-4E714494884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57807" y="3307740"/>
            <a:ext cx="5700887" cy="3629170"/>
          </a:xfrm>
          <a:prstGeom prst="rect">
            <a:avLst/>
          </a:prstGeom>
        </p:spPr>
      </p:pic>
      <p:sp>
        <p:nvSpPr>
          <p:cNvPr id="15" name="TextBox 14">
            <a:extLst>
              <a:ext uri="{FF2B5EF4-FFF2-40B4-BE49-F238E27FC236}">
                <a16:creationId xmlns:a16="http://schemas.microsoft.com/office/drawing/2014/main" id="{80A4EAD0-E5B3-A544-8FA7-94BAA5EA140B}"/>
              </a:ext>
            </a:extLst>
          </p:cNvPr>
          <p:cNvSpPr txBox="1"/>
          <p:nvPr/>
        </p:nvSpPr>
        <p:spPr>
          <a:xfrm>
            <a:off x="4646426" y="6561486"/>
            <a:ext cx="5010218" cy="246221"/>
          </a:xfrm>
          <a:prstGeom prst="rect">
            <a:avLst/>
          </a:prstGeom>
          <a:noFill/>
        </p:spPr>
        <p:txBody>
          <a:bodyPr wrap="square" rtlCol="0">
            <a:spAutoFit/>
          </a:bodyPr>
          <a:lstStyle/>
          <a:p>
            <a:r>
              <a:rPr lang="en-US" sz="1000" dirty="0"/>
              <a:t>Thermacell Repellency field tests, May 2019</a:t>
            </a:r>
          </a:p>
        </p:txBody>
      </p:sp>
      <p:pic>
        <p:nvPicPr>
          <p:cNvPr id="3" name="Picture 2">
            <a:extLst>
              <a:ext uri="{FF2B5EF4-FFF2-40B4-BE49-F238E27FC236}">
                <a16:creationId xmlns:a16="http://schemas.microsoft.com/office/drawing/2014/main" id="{2B4C83F1-1AE7-4E5B-B9AA-845E5F133E4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17846" t="31111" r="22163" b="28889"/>
          <a:stretch/>
        </p:blipFill>
        <p:spPr>
          <a:xfrm>
            <a:off x="4477384" y="4677722"/>
            <a:ext cx="2385602" cy="1590646"/>
          </a:xfrm>
          <a:prstGeom prst="rect">
            <a:avLst/>
          </a:prstGeom>
        </p:spPr>
      </p:pic>
    </p:spTree>
    <p:extLst>
      <p:ext uri="{BB962C8B-B14F-4D97-AF65-F5344CB8AC3E}">
        <p14:creationId xmlns:p14="http://schemas.microsoft.com/office/powerpoint/2010/main" val="3215084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F8A3BA29FBB33429DC75D9379456A09" ma:contentTypeVersion="6" ma:contentTypeDescription="Create a new document." ma:contentTypeScope="" ma:versionID="3afd4e8670067aa64e36e95f7de96cef">
  <xsd:schema xmlns:xsd="http://www.w3.org/2001/XMLSchema" xmlns:xs="http://www.w3.org/2001/XMLSchema" xmlns:p="http://schemas.microsoft.com/office/2006/metadata/properties" xmlns:ns2="7865fe8f-7f36-4dc8-afc9-e5b567f5c5c8" xmlns:ns3="e2b4fa18-2b49-429a-93d1-b95008fe4c3c" targetNamespace="http://schemas.microsoft.com/office/2006/metadata/properties" ma:root="true" ma:fieldsID="5fc000dbcece8dde9379173ab86105e4" ns2:_="" ns3:_="">
    <xsd:import namespace="7865fe8f-7f36-4dc8-afc9-e5b567f5c5c8"/>
    <xsd:import namespace="e2b4fa18-2b49-429a-93d1-b95008fe4c3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65fe8f-7f36-4dc8-afc9-e5b567f5c5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2b4fa18-2b49-429a-93d1-b95008fe4c3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9BF5BA-AEC6-4C11-AB7A-A1FFE136BE2A}">
  <ds:schemaRefs>
    <ds:schemaRef ds:uri="e2b4fa18-2b49-429a-93d1-b95008fe4c3c"/>
    <ds:schemaRef ds:uri="http://purl.org/dc/terms/"/>
    <ds:schemaRef ds:uri="7865fe8f-7f36-4dc8-afc9-e5b567f5c5c8"/>
    <ds:schemaRef ds:uri="http://purl.org/dc/dcmitype/"/>
    <ds:schemaRef ds:uri="http://schemas.microsoft.com/office/2006/metadata/properties"/>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98FC5093-F5FE-49A6-BFEC-86455678EA38}">
  <ds:schemaRefs>
    <ds:schemaRef ds:uri="http://schemas.microsoft.com/sharepoint/v3/contenttype/forms"/>
  </ds:schemaRefs>
</ds:datastoreItem>
</file>

<file path=customXml/itemProps3.xml><?xml version="1.0" encoding="utf-8"?>
<ds:datastoreItem xmlns:ds="http://schemas.openxmlformats.org/officeDocument/2006/customXml" ds:itemID="{A11D3427-0BA5-439B-851E-79398C989D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65fe8f-7f36-4dc8-afc9-e5b567f5c5c8"/>
    <ds:schemaRef ds:uri="e2b4fa18-2b49-429a-93d1-b95008fe4c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48719</TotalTime>
  <Words>4238</Words>
  <Application>Microsoft Office PowerPoint</Application>
  <PresentationFormat>Widescreen</PresentationFormat>
  <Paragraphs>628</Paragraphs>
  <Slides>61</Slides>
  <Notes>38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61</vt:i4>
      </vt:variant>
    </vt:vector>
  </HeadingPairs>
  <TitlesOfParts>
    <vt:vector size="76" baseType="lpstr">
      <vt:lpstr>Arial</vt:lpstr>
      <vt:lpstr>Calibri</vt:lpstr>
      <vt:lpstr>Calibri Light</vt:lpstr>
      <vt:lpstr>DIN 2014</vt:lpstr>
      <vt:lpstr>DIN 2014 Demi</vt:lpstr>
      <vt:lpstr>DIN 2014 Extra Light</vt:lpstr>
      <vt:lpstr>DIN 2014 Light</vt:lpstr>
      <vt:lpstr>DIN OT</vt:lpstr>
      <vt:lpstr>Neue Haas Unica Pro</vt:lpstr>
      <vt:lpstr>RBNo3.1 Light</vt:lpstr>
      <vt:lpstr>RBNo3.1 Medium</vt:lpstr>
      <vt:lpstr>Segoe UI</vt:lpstr>
      <vt:lpstr>Symbol</vt:lpstr>
      <vt:lpstr>Wingdings</vt:lpstr>
      <vt:lpstr>Office Theme</vt:lpstr>
      <vt:lpstr>PowerPoint Presentation</vt:lpstr>
      <vt:lpstr>Agenda</vt:lpstr>
      <vt:lpstr>PowerPoint Presentation</vt:lpstr>
      <vt:lpstr>20 years of Legendary Performance</vt:lpstr>
      <vt:lpstr>5 Million+ users across North America</vt:lpstr>
      <vt:lpstr>We’re taking backyard mosquito protection to the next level…</vt:lpstr>
      <vt:lpstr>PowerPoint Presentation</vt:lpstr>
      <vt:lpstr>On demand mosquito defense </vt:lpstr>
      <vt:lpstr>PowerPoint Presentation</vt:lpstr>
      <vt:lpstr>PowerPoint Presentation</vt:lpstr>
      <vt:lpstr>PowerPoint Presentation</vt:lpstr>
      <vt:lpstr>PowerPoint Presentation</vt:lpstr>
      <vt:lpstr>PowerPoint Presentation</vt:lpstr>
      <vt:lpstr>A system designed for durability and ease of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LIV Pro Online Tools &amp; Support</vt:lpstr>
      <vt:lpstr>PowerPoint Presentation</vt:lpstr>
      <vt:lpstr>Next Steps - Contacts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Emmanuele</dc:creator>
  <cp:lastModifiedBy>Tyler Sargent</cp:lastModifiedBy>
  <cp:revision>100</cp:revision>
  <cp:lastPrinted>2022-03-08T15:59:51Z</cp:lastPrinted>
  <dcterms:created xsi:type="dcterms:W3CDTF">2021-02-04T19:13:12Z</dcterms:created>
  <dcterms:modified xsi:type="dcterms:W3CDTF">2022-08-11T18:41:11Z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0x0101007F8A3BA29FBB33429DC75D9379456A09</vt:lpwstr>
  </property>
</Properties>
</file>